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x="18288000" cy="10287000"/>
  <p:notesSz cx="6858000" cy="9144000"/>
  <p:embeddedFontLst>
    <p:embeddedFont>
      <p:font typeface="Arial Bold" charset="1" panose="020B0802020202020204"/>
      <p:regular r:id="rId44"/>
    </p:embeddedFont>
    <p:embeddedFont>
      <p:font typeface="Daydream" charset="1" panose="00000000000000000000"/>
      <p:regular r:id="rId45"/>
    </p:embeddedFont>
    <p:embeddedFont>
      <p:font typeface="Old Standard Bold" charset="1" panose="02040503050505020303"/>
      <p:regular r:id="rId46"/>
    </p:embeddedFont>
    <p:embeddedFont>
      <p:font typeface="Arial" charset="1" panose="020B0502020202020204"/>
      <p:regular r:id="rId47"/>
    </p:embeddedFont>
    <p:embeddedFont>
      <p:font typeface="Questrial" charset="1" panose="02000000000000000000"/>
      <p:regular r:id="rId48"/>
    </p:embeddedFont>
    <p:embeddedFont>
      <p:font typeface="Arial Italics" charset="1" panose="020B0502020202090204"/>
      <p:regular r:id="rId49"/>
    </p:embeddedFont>
    <p:embeddedFont>
      <p:font typeface="Arial Bold Italics" charset="1" panose="020B0802020202090204"/>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18" Target="../media/image30.png" Type="http://schemas.openxmlformats.org/officeDocument/2006/relationships/image"/><Relationship Id="rId19" Target="../media/image31.svg" Type="http://schemas.openxmlformats.org/officeDocument/2006/relationships/image"/><Relationship Id="rId2" Target="../media/image14.png" Type="http://schemas.openxmlformats.org/officeDocument/2006/relationships/image"/><Relationship Id="rId20" Target="../media/image32.png" Type="http://schemas.openxmlformats.org/officeDocument/2006/relationships/image"/><Relationship Id="rId21" Target="../media/image33.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13" Target="https://twitter.com/MsStacyS" TargetMode="External" Type="http://schemas.openxmlformats.org/officeDocument/2006/relationships/hyperlink"/><Relationship Id="rId14" Target="https://twitter.com/histforall" TargetMode="External" Type="http://schemas.openxmlformats.org/officeDocument/2006/relationships/hyperlink"/><Relationship Id="rId15" Target="https://www.gilleducation.ie/" TargetMode="External" Type="http://schemas.openxmlformats.org/officeDocument/2006/relationships/hyperlink"/><Relationship Id="rId2" Target="../media/image37.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StacyS" TargetMode="External" Type="http://schemas.openxmlformats.org/officeDocument/2006/relationships/hyperlink"/><Relationship Id="rId3" Target="https://twitter.com/histforall" TargetMode="External" Type="http://schemas.openxmlformats.org/officeDocument/2006/relationships/hyperlink"/><Relationship Id="rId4" Target="https://www.gilleducation.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13" Target="https://twitter.com/MsStacyS" TargetMode="External" Type="http://schemas.openxmlformats.org/officeDocument/2006/relationships/hyperlink"/><Relationship Id="rId14" Target="https://twitter.com/histforall" TargetMode="External" Type="http://schemas.openxmlformats.org/officeDocument/2006/relationships/hyperlink"/><Relationship Id="rId15" Target="https://www.gilleducation.ie/" TargetMode="External" Type="http://schemas.openxmlformats.org/officeDocument/2006/relationships/hyperlink"/><Relationship Id="rId2" Target="../media/image34.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14" Target="https://twitter.com/MsStacyS" TargetMode="External" Type="http://schemas.openxmlformats.org/officeDocument/2006/relationships/hyperlink"/><Relationship Id="rId15" Target="https://twitter.com/histforall" TargetMode="External" Type="http://schemas.openxmlformats.org/officeDocument/2006/relationships/hyperlink"/><Relationship Id="rId16" Target="https://www.gilleducation.ie/" TargetMode="External" Type="http://schemas.openxmlformats.org/officeDocument/2006/relationships/hyperlink"/><Relationship Id="rId2" Target="../media/image35.png" Type="http://schemas.openxmlformats.org/officeDocument/2006/relationships/image"/><Relationship Id="rId3" Target="../media/image36.pn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77856"/>
          </a:xfrm>
          <a:custGeom>
            <a:avLst/>
            <a:gdLst/>
            <a:ahLst/>
            <a:cxnLst/>
            <a:rect r="r" b="b" t="t" l="l"/>
            <a:pathLst>
              <a:path h="10277856" w="18288000">
                <a:moveTo>
                  <a:pt x="0" y="0"/>
                </a:moveTo>
                <a:lnTo>
                  <a:pt x="18288000" y="0"/>
                </a:lnTo>
                <a:lnTo>
                  <a:pt x="18288000" y="10277856"/>
                </a:lnTo>
                <a:lnTo>
                  <a:pt x="0" y="10277856"/>
                </a:lnTo>
                <a:lnTo>
                  <a:pt x="0" y="0"/>
                </a:lnTo>
                <a:close/>
              </a:path>
            </a:pathLst>
          </a:custGeom>
          <a:blipFill>
            <a:blip r:embed="rId2"/>
            <a:stretch>
              <a:fillRect l="0" t="0" r="0" b="0"/>
            </a:stretch>
          </a:blipFill>
          <a:ln cap="sq">
            <a:noFill/>
            <a:prstDash val="solid"/>
            <a:miter/>
          </a:ln>
        </p:spPr>
      </p:sp>
      <p:sp>
        <p:nvSpPr>
          <p:cNvPr name="Freeform 3" id="3"/>
          <p:cNvSpPr/>
          <p:nvPr/>
        </p:nvSpPr>
        <p:spPr>
          <a:xfrm flipH="false" flipV="false" rot="0">
            <a:off x="-1299655" y="-9144"/>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4" id="4"/>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5" id="5"/>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b="true" sz="5000" spc="225">
                <a:solidFill>
                  <a:srgbClr val="0F6FC6"/>
                </a:solidFill>
                <a:latin typeface="Arial Bold"/>
                <a:ea typeface="Arial Bold"/>
                <a:cs typeface="Arial Bold"/>
                <a:sym typeface="Arial Bold"/>
              </a:rPr>
              <a:t>THE INDUSTRIAL AND AGRICULTURAL REVOLUTION</a:t>
            </a:r>
          </a:p>
        </p:txBody>
      </p:sp>
      <p:sp>
        <p:nvSpPr>
          <p:cNvPr name="TextBox 6" id="6"/>
          <p:cNvSpPr txBox="true"/>
          <p:nvPr/>
        </p:nvSpPr>
        <p:spPr>
          <a:xfrm rot="0">
            <a:off x="351814" y="4088310"/>
            <a:ext cx="17584398"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ea typeface="Daydream"/>
                <a:cs typeface="Daydream"/>
                <a:sym typeface="Daydream"/>
              </a:rPr>
              <a:t>the industrial and agricultural revolution</a:t>
            </a:r>
          </a:p>
        </p:txBody>
      </p:sp>
      <p:sp>
        <p:nvSpPr>
          <p:cNvPr name="TextBox 7" id="7"/>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16</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1750 to 1900</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The Impact of the railways</a:t>
            </a:r>
          </a:p>
        </p:txBody>
      </p:sp>
      <p:sp>
        <p:nvSpPr>
          <p:cNvPr name="TextBox 9" id="9"/>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Wars become </a:t>
            </a:r>
            <a:r>
              <a:rPr lang="en-US" b="true" sz="3000">
                <a:solidFill>
                  <a:srgbClr val="000000"/>
                </a:solidFill>
                <a:latin typeface="Arial Bold"/>
                <a:ea typeface="Arial Bold"/>
                <a:cs typeface="Arial Bold"/>
                <a:sym typeface="Arial Bold"/>
              </a:rPr>
              <a:t>bloodier </a:t>
            </a:r>
            <a:r>
              <a:rPr lang="en-US" sz="3000">
                <a:solidFill>
                  <a:srgbClr val="000000"/>
                </a:solidFill>
                <a:latin typeface="Arial"/>
                <a:ea typeface="Arial"/>
                <a:cs typeface="Arial"/>
                <a:sym typeface="Arial"/>
              </a:rPr>
              <a:t>and </a:t>
            </a:r>
            <a:r>
              <a:rPr lang="en-US" b="true" sz="3000">
                <a:solidFill>
                  <a:srgbClr val="000000"/>
                </a:solidFill>
                <a:latin typeface="Arial Bold"/>
                <a:ea typeface="Arial Bold"/>
                <a:cs typeface="Arial Bold"/>
                <a:sym typeface="Arial Bold"/>
              </a:rPr>
              <a:t>more destructive</a:t>
            </a:r>
            <a:r>
              <a:rPr lang="en-US" sz="3000">
                <a:solidFill>
                  <a:srgbClr val="000000"/>
                </a:solidFill>
                <a:latin typeface="Arial"/>
                <a:ea typeface="Arial"/>
                <a:cs typeface="Arial"/>
                <a:sym typeface="Arial"/>
              </a:rPr>
              <a:t>. </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Trains </a:t>
            </a:r>
            <a:r>
              <a:rPr lang="en-US" sz="3000">
                <a:solidFill>
                  <a:srgbClr val="000000"/>
                </a:solidFill>
                <a:latin typeface="Arial"/>
                <a:ea typeface="Arial"/>
                <a:cs typeface="Arial"/>
                <a:sym typeface="Arial"/>
              </a:rPr>
              <a:t>were used to transport huge numbers of soldiers to the battlefronts. Armies grew from thousands to millions by the time of World War I. More soldiers were killed and wounded with each war. </a:t>
            </a:r>
          </a:p>
          <a:p>
            <a:pPr algn="l" marL="647702" indent="-323851" lvl="1">
              <a:lnSpc>
                <a:spcPts val="4200"/>
              </a:lnSpc>
              <a:buFont typeface="Arial"/>
              <a:buChar char="•"/>
            </a:pPr>
            <a:r>
              <a:rPr lang="en-US" sz="3000">
                <a:solidFill>
                  <a:srgbClr val="000000"/>
                </a:solidFill>
                <a:latin typeface="Arial"/>
                <a:ea typeface="Arial"/>
                <a:cs typeface="Arial"/>
                <a:sym typeface="Arial"/>
              </a:rPr>
              <a:t>Trains were also used to </a:t>
            </a:r>
            <a:r>
              <a:rPr lang="en-US" b="true" sz="3000">
                <a:solidFill>
                  <a:srgbClr val="000000"/>
                </a:solidFill>
                <a:latin typeface="Arial Bold"/>
                <a:ea typeface="Arial Bold"/>
                <a:cs typeface="Arial Bold"/>
                <a:sym typeface="Arial Bold"/>
              </a:rPr>
              <a:t>supply </a:t>
            </a:r>
            <a:r>
              <a:rPr lang="en-US" sz="3000">
                <a:solidFill>
                  <a:srgbClr val="000000"/>
                </a:solidFill>
                <a:latin typeface="Arial"/>
                <a:ea typeface="Arial"/>
                <a:cs typeface="Arial"/>
                <a:sym typeface="Arial"/>
              </a:rPr>
              <a:t>ammunition, food and clothes to the soldiers. </a:t>
            </a:r>
          </a:p>
          <a:p>
            <a:pPr algn="l" marL="647702" indent="-323851" lvl="1">
              <a:lnSpc>
                <a:spcPts val="4200"/>
              </a:lnSpc>
              <a:buFont typeface="Arial"/>
              <a:buChar char="•"/>
            </a:pPr>
            <a:r>
              <a:rPr lang="en-US" sz="3000">
                <a:solidFill>
                  <a:srgbClr val="000000"/>
                </a:solidFill>
                <a:latin typeface="Arial"/>
                <a:ea typeface="Arial"/>
                <a:cs typeface="Arial"/>
                <a:sym typeface="Arial"/>
              </a:rPr>
              <a:t>The </a:t>
            </a:r>
            <a:r>
              <a:rPr lang="en-US" b="true" sz="3000">
                <a:solidFill>
                  <a:srgbClr val="000000"/>
                </a:solidFill>
                <a:latin typeface="Arial Bold"/>
                <a:ea typeface="Arial Bold"/>
                <a:cs typeface="Arial Bold"/>
                <a:sym typeface="Arial Bold"/>
              </a:rPr>
              <a:t>factories </a:t>
            </a:r>
            <a:r>
              <a:rPr lang="en-US" sz="3000">
                <a:solidFill>
                  <a:srgbClr val="000000"/>
                </a:solidFill>
                <a:latin typeface="Arial"/>
                <a:ea typeface="Arial"/>
                <a:cs typeface="Arial"/>
                <a:sym typeface="Arial"/>
              </a:rPr>
              <a:t>powered by </a:t>
            </a:r>
            <a:r>
              <a:rPr lang="en-US" b="true" sz="3000">
                <a:solidFill>
                  <a:srgbClr val="000000"/>
                </a:solidFill>
                <a:latin typeface="Arial Bold"/>
                <a:ea typeface="Arial Bold"/>
                <a:cs typeface="Arial Bold"/>
                <a:sym typeface="Arial Bold"/>
              </a:rPr>
              <a:t>steam engines</a:t>
            </a:r>
            <a:r>
              <a:rPr lang="en-US" sz="3000">
                <a:solidFill>
                  <a:srgbClr val="000000"/>
                </a:solidFill>
                <a:latin typeface="Arial"/>
                <a:ea typeface="Arial"/>
                <a:cs typeface="Arial"/>
                <a:sym typeface="Arial"/>
              </a:rPr>
              <a:t> produced the weapons, ammunitions, clothes and food for the new larger armies.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The Impact of the railways</a:t>
            </a:r>
          </a:p>
        </p:txBody>
      </p:sp>
      <p:sp>
        <p:nvSpPr>
          <p:cNvPr name="TextBox 9" id="9"/>
          <p:cNvSpPr txBox="true"/>
          <p:nvPr/>
        </p:nvSpPr>
        <p:spPr>
          <a:xfrm rot="0">
            <a:off x="1028700" y="2120899"/>
            <a:ext cx="15609955" cy="48482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The growth of railways in Britain had a huge impact:</a:t>
            </a:r>
          </a:p>
          <a:p>
            <a:pPr algn="l" marL="1295403" indent="-431801" lvl="2">
              <a:lnSpc>
                <a:spcPts val="4200"/>
              </a:lnSpc>
              <a:buFont typeface="Arial"/>
              <a:buChar char="⚬"/>
            </a:pPr>
            <a:r>
              <a:rPr lang="en-US" sz="3000">
                <a:solidFill>
                  <a:srgbClr val="000000"/>
                </a:solidFill>
                <a:latin typeface="Arial"/>
                <a:ea typeface="Arial"/>
                <a:cs typeface="Arial"/>
                <a:sym typeface="Arial"/>
              </a:rPr>
              <a:t>Faster, cheaper and more comfortable transport.</a:t>
            </a:r>
          </a:p>
          <a:p>
            <a:pPr algn="l" marL="1295403" indent="-431801" lvl="2">
              <a:lnSpc>
                <a:spcPts val="4200"/>
              </a:lnSpc>
              <a:buFont typeface="Arial"/>
              <a:buChar char="⚬"/>
            </a:pPr>
            <a:r>
              <a:rPr lang="en-US" sz="3000">
                <a:solidFill>
                  <a:srgbClr val="000000"/>
                </a:solidFill>
                <a:latin typeface="Arial"/>
                <a:ea typeface="Arial"/>
                <a:cs typeface="Arial"/>
                <a:sym typeface="Arial"/>
              </a:rPr>
              <a:t>Decline of coaches and canals</a:t>
            </a:r>
          </a:p>
          <a:p>
            <a:pPr algn="l" marL="1295403" indent="-431801" lvl="2">
              <a:lnSpc>
                <a:spcPts val="4200"/>
              </a:lnSpc>
              <a:buFont typeface="Arial"/>
              <a:buChar char="⚬"/>
            </a:pPr>
            <a:r>
              <a:rPr lang="en-US" sz="3000">
                <a:solidFill>
                  <a:srgbClr val="000000"/>
                </a:solidFill>
                <a:latin typeface="Arial"/>
                <a:ea typeface="Arial"/>
                <a:cs typeface="Arial"/>
                <a:sym typeface="Arial"/>
              </a:rPr>
              <a:t>Growth of industry – more coal, iron and engines.</a:t>
            </a:r>
          </a:p>
          <a:p>
            <a:pPr algn="l" marL="1295403" indent="-431801" lvl="2">
              <a:lnSpc>
                <a:spcPts val="4200"/>
              </a:lnSpc>
              <a:buFont typeface="Arial"/>
              <a:buChar char="⚬"/>
            </a:pPr>
            <a:r>
              <a:rPr lang="en-US" sz="3000">
                <a:solidFill>
                  <a:srgbClr val="000000"/>
                </a:solidFill>
                <a:latin typeface="Arial"/>
                <a:ea typeface="Arial"/>
                <a:cs typeface="Arial"/>
                <a:sym typeface="Arial"/>
              </a:rPr>
              <a:t>Growth of towns and cities – more people came to shop; people lived in suburbs.</a:t>
            </a:r>
          </a:p>
          <a:p>
            <a:pPr algn="l" marL="1295403" indent="-431801" lvl="2">
              <a:lnSpc>
                <a:spcPts val="4200"/>
              </a:lnSpc>
              <a:buFont typeface="Arial"/>
              <a:buChar char="⚬"/>
            </a:pPr>
            <a:r>
              <a:rPr lang="en-US" sz="3000">
                <a:solidFill>
                  <a:srgbClr val="000000"/>
                </a:solidFill>
                <a:latin typeface="Arial"/>
                <a:ea typeface="Arial"/>
                <a:cs typeface="Arial"/>
                <a:sym typeface="Arial"/>
              </a:rPr>
              <a:t>Growth of tourism – daytrips to seaside resorts.</a:t>
            </a:r>
          </a:p>
          <a:p>
            <a:pPr algn="l" marL="647702" indent="-323851" lvl="1">
              <a:lnSpc>
                <a:spcPts val="4200"/>
              </a:lnSpc>
              <a:buFont typeface="Arial"/>
              <a:buChar char="•"/>
            </a:pPr>
            <a:r>
              <a:rPr lang="en-US" sz="3000">
                <a:solidFill>
                  <a:srgbClr val="000000"/>
                </a:solidFill>
                <a:latin typeface="Arial"/>
                <a:ea typeface="Arial"/>
                <a:cs typeface="Arial"/>
                <a:sym typeface="Arial"/>
              </a:rPr>
              <a:t>The steam engine was the single most important invention, which spurred on the great historical changes of the industrial revolution. </a:t>
            </a:r>
          </a:p>
          <a:p>
            <a:pPr algn="l" marL="0" indent="0" lvl="0">
              <a:lnSpc>
                <a:spcPts val="4200"/>
              </a:lnSpc>
              <a:spcBef>
                <a:spcPct val="0"/>
              </a:spcBef>
            </a:pP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b="true" sz="5000">
                <a:solidFill>
                  <a:srgbClr val="004AAD"/>
                </a:solidFill>
                <a:latin typeface="Arial Bold"/>
                <a:ea typeface="Arial Bold"/>
                <a:cs typeface="Arial Bold"/>
                <a:sym typeface="Arial Bold"/>
              </a:rPr>
              <a:t>Questions pg. 457 (Making History, 2nd Edition)</a:t>
            </a:r>
          </a:p>
        </p:txBody>
      </p:sp>
      <p:sp>
        <p:nvSpPr>
          <p:cNvPr name="TextBox 9" id="9"/>
          <p:cNvSpPr txBox="true"/>
          <p:nvPr/>
        </p:nvSpPr>
        <p:spPr>
          <a:xfrm rot="0">
            <a:off x="1028700" y="2120899"/>
            <a:ext cx="15609955" cy="4848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Name two inventors involved in the development of the steam engine.</a:t>
            </a:r>
          </a:p>
          <a:p>
            <a:pPr algn="l" marL="647702" indent="-323851" lvl="1">
              <a:lnSpc>
                <a:spcPts val="4200"/>
              </a:lnSpc>
              <a:buAutoNum type="arabicPeriod" startAt="1"/>
            </a:pPr>
            <a:r>
              <a:rPr lang="en-US" sz="3000">
                <a:solidFill>
                  <a:srgbClr val="0DA33B"/>
                </a:solidFill>
                <a:latin typeface="Arial"/>
                <a:ea typeface="Arial"/>
                <a:cs typeface="Arial"/>
                <a:sym typeface="Arial"/>
              </a:rPr>
              <a:t>How was industry powered before the steam engine?</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steam engines influence mining?</a:t>
            </a:r>
          </a:p>
          <a:p>
            <a:pPr algn="l" marL="647702" indent="-323851" lvl="1">
              <a:lnSpc>
                <a:spcPts val="4200"/>
              </a:lnSpc>
              <a:buAutoNum type="arabicPeriod" startAt="1"/>
            </a:pPr>
            <a:r>
              <a:rPr lang="en-US" sz="3000">
                <a:solidFill>
                  <a:srgbClr val="0DA33B"/>
                </a:solidFill>
                <a:latin typeface="Arial"/>
                <a:ea typeface="Arial"/>
                <a:cs typeface="Arial"/>
                <a:sym typeface="Arial"/>
              </a:rPr>
              <a:t>Name one other machine that could be powered by Watt's steam engine.</a:t>
            </a:r>
          </a:p>
          <a:p>
            <a:pPr algn="l" marL="647702" indent="-323851" lvl="1">
              <a:lnSpc>
                <a:spcPts val="4200"/>
              </a:lnSpc>
              <a:buAutoNum type="arabicPeriod" startAt="1"/>
            </a:pPr>
            <a:r>
              <a:rPr lang="en-US" sz="3000">
                <a:solidFill>
                  <a:srgbClr val="0DA33B"/>
                </a:solidFill>
                <a:latin typeface="Arial"/>
                <a:ea typeface="Arial"/>
                <a:cs typeface="Arial"/>
                <a:sym typeface="Arial"/>
              </a:rPr>
              <a:t>Name two examples of cities that grew during the Industrial Revolution.</a:t>
            </a:r>
          </a:p>
          <a:p>
            <a:pPr algn="l" marL="647702" indent="-323851" lvl="1">
              <a:lnSpc>
                <a:spcPts val="4200"/>
              </a:lnSpc>
              <a:buAutoNum type="arabicPeriod" startAt="1"/>
            </a:pPr>
            <a:r>
              <a:rPr lang="en-US" sz="3000">
                <a:solidFill>
                  <a:srgbClr val="0DA33B"/>
                </a:solidFill>
                <a:latin typeface="Arial"/>
                <a:ea typeface="Arial"/>
                <a:cs typeface="Arial"/>
                <a:sym typeface="Arial"/>
              </a:rPr>
              <a:t>Why did cities grow during the Industrial Revolution?</a:t>
            </a:r>
          </a:p>
          <a:p>
            <a:pPr algn="l" marL="647702" indent="-323851" lvl="1">
              <a:lnSpc>
                <a:spcPts val="4200"/>
              </a:lnSpc>
              <a:buAutoNum type="arabicPeriod" startAt="1"/>
            </a:pPr>
            <a:r>
              <a:rPr lang="en-US" sz="3000">
                <a:solidFill>
                  <a:srgbClr val="0DA33B"/>
                </a:solidFill>
                <a:latin typeface="Arial"/>
                <a:ea typeface="Arial"/>
                <a:cs typeface="Arial"/>
                <a:sym typeface="Arial"/>
              </a:rPr>
              <a:t>How was their growth connected to the impact of the steam engine?</a:t>
            </a:r>
          </a:p>
          <a:p>
            <a:pPr algn="l" marL="647702" indent="-323851" lvl="1">
              <a:lnSpc>
                <a:spcPts val="4200"/>
              </a:lnSpc>
              <a:buAutoNum type="arabicPeriod" startAt="1"/>
            </a:pPr>
            <a:r>
              <a:rPr lang="en-US" sz="3000">
                <a:solidFill>
                  <a:srgbClr val="0DA33B"/>
                </a:solidFill>
                <a:latin typeface="Arial"/>
                <a:ea typeface="Arial"/>
                <a:cs typeface="Arial"/>
                <a:sym typeface="Arial"/>
              </a:rPr>
              <a:t>Where were the first public railways built?</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steam engines make wars more bloodier and more destructive.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b="true" sz="5000">
                <a:solidFill>
                  <a:srgbClr val="004AAD"/>
                </a:solidFill>
                <a:latin typeface="Arial Bold"/>
                <a:ea typeface="Arial Bold"/>
                <a:cs typeface="Arial Bold"/>
                <a:sym typeface="Arial Bold"/>
              </a:rPr>
              <a:t>Questions pg. 457 (Making History, 2nd Edition)</a:t>
            </a:r>
          </a:p>
        </p:txBody>
      </p:sp>
      <p:sp>
        <p:nvSpPr>
          <p:cNvPr name="TextBox 9" id="9"/>
          <p:cNvSpPr txBox="true"/>
          <p:nvPr/>
        </p:nvSpPr>
        <p:spPr>
          <a:xfrm rot="0">
            <a:off x="1028700" y="2120899"/>
            <a:ext cx="15609955" cy="6981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James Watt and </a:t>
            </a:r>
            <a:r>
              <a:rPr lang="en-US" sz="3000">
                <a:solidFill>
                  <a:srgbClr val="000000"/>
                </a:solidFill>
                <a:latin typeface="Arial"/>
                <a:ea typeface="Arial"/>
                <a:cs typeface="Arial"/>
                <a:sym typeface="Arial"/>
              </a:rPr>
              <a:t>Thomas Newcomen</a:t>
            </a:r>
          </a:p>
          <a:p>
            <a:pPr algn="l" marL="647702" indent="-323851" lvl="1">
              <a:lnSpc>
                <a:spcPts val="4200"/>
              </a:lnSpc>
              <a:buAutoNum type="arabicPeriod" startAt="1"/>
            </a:pPr>
            <a:r>
              <a:rPr lang="en-US" sz="3000">
                <a:solidFill>
                  <a:srgbClr val="000000"/>
                </a:solidFill>
                <a:latin typeface="Arial"/>
                <a:ea typeface="Arial"/>
                <a:cs typeface="Arial"/>
                <a:sym typeface="Arial"/>
              </a:rPr>
              <a:t>By hand until the first steam engines which had only an up-and-down motion (movement).</a:t>
            </a:r>
          </a:p>
          <a:p>
            <a:pPr algn="l" marL="647702" indent="-323851" lvl="1">
              <a:lnSpc>
                <a:spcPts val="4200"/>
              </a:lnSpc>
              <a:buAutoNum type="arabicPeriod" startAt="1"/>
            </a:pPr>
            <a:r>
              <a:rPr lang="en-US" sz="3000">
                <a:solidFill>
                  <a:srgbClr val="000000"/>
                </a:solidFill>
                <a:latin typeface="Arial"/>
                <a:ea typeface="Arial"/>
                <a:cs typeface="Arial"/>
                <a:sym typeface="Arial"/>
              </a:rPr>
              <a:t>The flywheel steam engine used rotary motion to improve the production process.</a:t>
            </a:r>
          </a:p>
          <a:p>
            <a:pPr algn="l" marL="647702" indent="-323851" lvl="1">
              <a:lnSpc>
                <a:spcPts val="4200"/>
              </a:lnSpc>
              <a:buAutoNum type="arabicPeriod" startAt="1"/>
            </a:pPr>
            <a:r>
              <a:rPr lang="en-US" sz="3000">
                <a:solidFill>
                  <a:srgbClr val="000000"/>
                </a:solidFill>
                <a:latin typeface="Arial"/>
                <a:ea typeface="Arial"/>
                <a:cs typeface="Arial"/>
                <a:sym typeface="Arial"/>
              </a:rPr>
              <a:t>The Power Loom</a:t>
            </a:r>
          </a:p>
          <a:p>
            <a:pPr algn="l" marL="647702" indent="-323851" lvl="1">
              <a:lnSpc>
                <a:spcPts val="4200"/>
              </a:lnSpc>
              <a:buAutoNum type="arabicPeriod" startAt="1"/>
            </a:pPr>
            <a:r>
              <a:rPr lang="en-US" sz="3000">
                <a:solidFill>
                  <a:srgbClr val="000000"/>
                </a:solidFill>
                <a:latin typeface="Arial"/>
                <a:ea typeface="Arial"/>
                <a:cs typeface="Arial"/>
                <a:sym typeface="Arial"/>
              </a:rPr>
              <a:t>Manchester and Liverpool</a:t>
            </a:r>
          </a:p>
          <a:p>
            <a:pPr algn="l" marL="647702" indent="-323851" lvl="1">
              <a:lnSpc>
                <a:spcPts val="4200"/>
              </a:lnSpc>
              <a:buAutoNum type="arabicPeriod" startAt="1"/>
            </a:pPr>
            <a:r>
              <a:rPr lang="en-US" sz="3000">
                <a:solidFill>
                  <a:srgbClr val="000000"/>
                </a:solidFill>
                <a:latin typeface="Arial"/>
                <a:ea typeface="Arial"/>
                <a:cs typeface="Arial"/>
                <a:sym typeface="Arial"/>
              </a:rPr>
              <a:t>Factories were located there so people moved from rural areas into the cities.</a:t>
            </a:r>
          </a:p>
          <a:p>
            <a:pPr algn="l" marL="647702" indent="-323851" lvl="1">
              <a:lnSpc>
                <a:spcPts val="4200"/>
              </a:lnSpc>
              <a:buAutoNum type="arabicPeriod" startAt="1"/>
            </a:pPr>
            <a:r>
              <a:rPr lang="en-US" sz="3000">
                <a:solidFill>
                  <a:srgbClr val="000000"/>
                </a:solidFill>
                <a:latin typeface="Arial"/>
                <a:ea typeface="Arial"/>
                <a:cs typeface="Arial"/>
                <a:sym typeface="Arial"/>
              </a:rPr>
              <a:t>Steam engines powered the factories. </a:t>
            </a:r>
          </a:p>
          <a:p>
            <a:pPr algn="l" marL="647702" indent="-323851" lvl="1">
              <a:lnSpc>
                <a:spcPts val="4200"/>
              </a:lnSpc>
              <a:buAutoNum type="arabicPeriod" startAt="1"/>
            </a:pPr>
            <a:r>
              <a:rPr lang="en-US" sz="3000">
                <a:solidFill>
                  <a:srgbClr val="000000"/>
                </a:solidFill>
                <a:latin typeface="Arial"/>
                <a:ea typeface="Arial"/>
                <a:cs typeface="Arial"/>
                <a:sym typeface="Arial"/>
              </a:rPr>
              <a:t>In 1825, the first goods train ran between Stockton and Darlington while the first passenger line was built between Manchester and Liverpool.</a:t>
            </a:r>
          </a:p>
          <a:p>
            <a:pPr algn="l" marL="647702" indent="-323851" lvl="1">
              <a:lnSpc>
                <a:spcPts val="4200"/>
              </a:lnSpc>
              <a:buAutoNum type="arabicPeriod" startAt="1"/>
            </a:pPr>
            <a:r>
              <a:rPr lang="en-US" sz="3000">
                <a:solidFill>
                  <a:srgbClr val="000000"/>
                </a:solidFill>
                <a:latin typeface="Arial"/>
                <a:ea typeface="Arial"/>
                <a:cs typeface="Arial"/>
                <a:sym typeface="Arial"/>
              </a:rPr>
              <a:t>Trains were used to transport huge numbers of soldiers to the battlefronts. Armies grew from thousands to millions by the time of World War I. More soldiers were killed and wounded with each war.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988110"/>
            <a:ext cx="18288000" cy="673100"/>
          </a:xfrm>
          <a:prstGeom prst="rect">
            <a:avLst/>
          </a:prstGeom>
        </p:spPr>
        <p:txBody>
          <a:bodyPr anchor="t" rtlCol="false" tIns="0" lIns="0" bIns="0" rIns="0">
            <a:spAutoFit/>
          </a:bodyPr>
          <a:lstStyle/>
          <a:p>
            <a:pPr algn="ctr">
              <a:lnSpc>
                <a:spcPts val="4900"/>
              </a:lnSpc>
            </a:pPr>
            <a:r>
              <a:rPr lang="en-US" b="true" sz="3500" spc="157">
                <a:solidFill>
                  <a:srgbClr val="0F6FC6"/>
                </a:solidFill>
                <a:latin typeface="Arial Bold"/>
                <a:ea typeface="Arial Bold"/>
                <a:cs typeface="Arial Bold"/>
                <a:sym typeface="Arial Bold"/>
              </a:rPr>
              <a:t>16.2: CRIME AND PUNISHMENT IN 19ᵗʰ CENTURY INDUSTRIAL SOCIETY</a:t>
            </a:r>
          </a:p>
        </p:txBody>
      </p:sp>
      <p:sp>
        <p:nvSpPr>
          <p:cNvPr name="TextBox 5" id="5"/>
          <p:cNvSpPr txBox="true"/>
          <p:nvPr/>
        </p:nvSpPr>
        <p:spPr>
          <a:xfrm rot="0">
            <a:off x="0" y="4140510"/>
            <a:ext cx="18288000" cy="517525"/>
          </a:xfrm>
          <a:prstGeom prst="rect">
            <a:avLst/>
          </a:prstGeom>
        </p:spPr>
        <p:txBody>
          <a:bodyPr anchor="t" rtlCol="false" tIns="0" lIns="0" bIns="0" rIns="0">
            <a:spAutoFit/>
          </a:bodyPr>
          <a:lstStyle/>
          <a:p>
            <a:pPr algn="ctr">
              <a:lnSpc>
                <a:spcPts val="4025"/>
              </a:lnSpc>
            </a:pPr>
            <a:r>
              <a:rPr lang="en-US" sz="3500" spc="1050">
                <a:solidFill>
                  <a:srgbClr val="FFFFFF"/>
                </a:solidFill>
                <a:latin typeface="Daydream"/>
                <a:ea typeface="Daydream"/>
                <a:cs typeface="Daydream"/>
                <a:sym typeface="Daydream"/>
              </a:rPr>
              <a:t>16.2: crime and punishment in 19ᵗʰ century industrial society</a:t>
            </a:r>
          </a:p>
        </p:txBody>
      </p:sp>
      <p:sp>
        <p:nvSpPr>
          <p:cNvPr name="TextBox 6" id="6"/>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1750 to 1900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Social Change</a:t>
            </a:r>
          </a:p>
        </p:txBody>
      </p:sp>
      <p:sp>
        <p:nvSpPr>
          <p:cNvPr name="TextBox 9" id="9"/>
          <p:cNvSpPr txBox="true"/>
          <p:nvPr/>
        </p:nvSpPr>
        <p:spPr>
          <a:xfrm rot="0">
            <a:off x="1028700" y="2111374"/>
            <a:ext cx="15609955" cy="4247515"/>
          </a:xfrm>
          <a:prstGeom prst="rect">
            <a:avLst/>
          </a:prstGeom>
        </p:spPr>
        <p:txBody>
          <a:bodyPr anchor="t" rtlCol="false" tIns="0" lIns="0" bIns="0" rIns="0">
            <a:spAutoFit/>
          </a:bodyPr>
          <a:lstStyle/>
          <a:p>
            <a:pPr algn="l">
              <a:lnSpc>
                <a:spcPts val="4759"/>
              </a:lnSpc>
            </a:pPr>
            <a:r>
              <a:rPr lang="en-US" sz="3399">
                <a:solidFill>
                  <a:srgbClr val="000000"/>
                </a:solidFill>
                <a:latin typeface="Arial"/>
                <a:ea typeface="Arial"/>
                <a:cs typeface="Arial"/>
                <a:sym typeface="Arial"/>
              </a:rPr>
              <a:t>Britain experienced </a:t>
            </a:r>
            <a:r>
              <a:rPr lang="en-US" b="true" sz="3399">
                <a:solidFill>
                  <a:srgbClr val="000000"/>
                </a:solidFill>
                <a:latin typeface="Arial Bold"/>
                <a:ea typeface="Arial Bold"/>
                <a:cs typeface="Arial Bold"/>
                <a:sym typeface="Arial Bold"/>
              </a:rPr>
              <a:t>great social changes </a:t>
            </a:r>
            <a:r>
              <a:rPr lang="en-US" sz="3399">
                <a:solidFill>
                  <a:srgbClr val="000000"/>
                </a:solidFill>
                <a:latin typeface="Arial"/>
                <a:ea typeface="Arial"/>
                <a:cs typeface="Arial"/>
                <a:sym typeface="Arial"/>
              </a:rPr>
              <a:t>from the late 18ᵗʰ Century through the 19ᵗʰ Century. The population increased dramatically from about 7 million in 1750 to 42 million in 1900. More and more of this population </a:t>
            </a:r>
            <a:r>
              <a:rPr lang="en-US" b="true" sz="3399">
                <a:solidFill>
                  <a:srgbClr val="000000"/>
                </a:solidFill>
                <a:latin typeface="Arial Bold"/>
                <a:ea typeface="Arial Bold"/>
                <a:cs typeface="Arial Bold"/>
                <a:sym typeface="Arial Bold"/>
              </a:rPr>
              <a:t>lived in towns and cities</a:t>
            </a:r>
            <a:r>
              <a:rPr lang="en-US" sz="3399">
                <a:solidFill>
                  <a:srgbClr val="000000"/>
                </a:solidFill>
                <a:latin typeface="Arial"/>
                <a:ea typeface="Arial"/>
                <a:cs typeface="Arial"/>
                <a:sym typeface="Arial"/>
              </a:rPr>
              <a:t>. As the cities grew, the rich and the poor separated – the rich went to live in the </a:t>
            </a:r>
            <a:r>
              <a:rPr lang="en-US" b="true" sz="3399">
                <a:solidFill>
                  <a:srgbClr val="000000"/>
                </a:solidFill>
                <a:latin typeface="Arial Bold"/>
                <a:ea typeface="Arial Bold"/>
                <a:cs typeface="Arial Bold"/>
                <a:sym typeface="Arial Bold"/>
              </a:rPr>
              <a:t>suburbs</a:t>
            </a:r>
            <a:r>
              <a:rPr lang="en-US" sz="3399">
                <a:solidFill>
                  <a:srgbClr val="000000"/>
                </a:solidFill>
                <a:latin typeface="Arial"/>
                <a:ea typeface="Arial"/>
                <a:cs typeface="Arial"/>
                <a:sym typeface="Arial"/>
              </a:rPr>
              <a:t> while the poor lived in </a:t>
            </a:r>
            <a:r>
              <a:rPr lang="en-US" b="true" sz="3399">
                <a:solidFill>
                  <a:srgbClr val="000000"/>
                </a:solidFill>
                <a:latin typeface="Arial Bold"/>
                <a:ea typeface="Arial Bold"/>
                <a:cs typeface="Arial Bold"/>
                <a:sym typeface="Arial Bold"/>
              </a:rPr>
              <a:t>overcrowded conditions </a:t>
            </a:r>
            <a:r>
              <a:rPr lang="en-US" sz="3399">
                <a:solidFill>
                  <a:srgbClr val="000000"/>
                </a:solidFill>
                <a:latin typeface="Arial"/>
                <a:ea typeface="Arial"/>
                <a:cs typeface="Arial"/>
                <a:sym typeface="Arial"/>
              </a:rPr>
              <a:t>in the city centres. These changes were accompanied by increased </a:t>
            </a:r>
            <a:r>
              <a:rPr lang="en-US" b="true" sz="3399">
                <a:solidFill>
                  <a:srgbClr val="000000"/>
                </a:solidFill>
                <a:latin typeface="Arial Bold"/>
                <a:ea typeface="Arial Bold"/>
                <a:cs typeface="Arial Bold"/>
                <a:sym typeface="Arial Bold"/>
              </a:rPr>
              <a:t>crime</a:t>
            </a:r>
            <a:r>
              <a:rPr lang="en-US" sz="3399">
                <a:solidFill>
                  <a:srgbClr val="000000"/>
                </a:solidFill>
                <a:latin typeface="Arial"/>
                <a:ea typeface="Arial"/>
                <a:cs typeface="Arial"/>
                <a:sym typeface="Arial"/>
              </a:rPr>
              <a:t>, </a:t>
            </a:r>
            <a:r>
              <a:rPr lang="en-US" b="true" sz="3399">
                <a:solidFill>
                  <a:srgbClr val="000000"/>
                </a:solidFill>
                <a:latin typeface="Arial Bold"/>
                <a:ea typeface="Arial Bold"/>
                <a:cs typeface="Arial Bold"/>
                <a:sym typeface="Arial Bold"/>
              </a:rPr>
              <a:t>drunkenness</a:t>
            </a:r>
            <a:r>
              <a:rPr lang="en-US" sz="3399">
                <a:solidFill>
                  <a:srgbClr val="000000"/>
                </a:solidFill>
                <a:latin typeface="Arial"/>
                <a:ea typeface="Arial"/>
                <a:cs typeface="Arial"/>
                <a:sym typeface="Arial"/>
              </a:rPr>
              <a:t> and </a:t>
            </a:r>
            <a:r>
              <a:rPr lang="en-US" b="true" sz="3399">
                <a:solidFill>
                  <a:srgbClr val="000000"/>
                </a:solidFill>
                <a:latin typeface="Arial Bold"/>
                <a:ea typeface="Arial Bold"/>
                <a:cs typeface="Arial Bold"/>
                <a:sym typeface="Arial Bold"/>
              </a:rPr>
              <a:t>violence</a:t>
            </a:r>
            <a:r>
              <a:rPr lang="en-US" sz="3399">
                <a:solidFill>
                  <a:srgbClr val="000000"/>
                </a:solidFill>
                <a:latin typeface="Arial"/>
                <a:ea typeface="Arial"/>
                <a:cs typeface="Arial"/>
                <a:sym typeface="Arial"/>
              </a:rPr>
              <a:t>.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Who made the law?</a:t>
            </a:r>
          </a:p>
        </p:txBody>
      </p:sp>
      <p:sp>
        <p:nvSpPr>
          <p:cNvPr name="TextBox 9" id="9"/>
          <p:cNvSpPr txBox="true"/>
          <p:nvPr/>
        </p:nvSpPr>
        <p:spPr>
          <a:xfrm rot="0">
            <a:off x="1028700" y="2139949"/>
            <a:ext cx="15609955" cy="61753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During the 18ᵗʰ Century, governments looked on punishment as a deterrent to stop people from committing crimes.</a:t>
            </a:r>
          </a:p>
          <a:p>
            <a:pPr algn="l" marL="539754" indent="-269877" lvl="1">
              <a:lnSpc>
                <a:spcPts val="3500"/>
              </a:lnSpc>
              <a:buFont typeface="Arial"/>
              <a:buChar char="•"/>
            </a:pPr>
            <a:r>
              <a:rPr lang="en-US" sz="2500">
                <a:solidFill>
                  <a:srgbClr val="000000"/>
                </a:solidFill>
                <a:latin typeface="Arial"/>
                <a:ea typeface="Arial"/>
                <a:cs typeface="Arial"/>
                <a:sym typeface="Arial"/>
              </a:rPr>
              <a:t>In Britain this was the time of the </a:t>
            </a:r>
            <a:r>
              <a:rPr lang="en-US" b="true" sz="2500">
                <a:solidFill>
                  <a:srgbClr val="000000"/>
                </a:solidFill>
                <a:latin typeface="Arial Bold"/>
                <a:ea typeface="Arial Bold"/>
                <a:cs typeface="Arial Bold"/>
                <a:sym typeface="Arial Bold"/>
              </a:rPr>
              <a:t>Bloody Code </a:t>
            </a:r>
            <a:r>
              <a:rPr lang="en-US" sz="2500">
                <a:solidFill>
                  <a:srgbClr val="000000"/>
                </a:solidFill>
                <a:latin typeface="Arial"/>
                <a:ea typeface="Arial"/>
                <a:cs typeface="Arial"/>
                <a:sym typeface="Arial"/>
              </a:rPr>
              <a:t>when more and more crimes were punished by execution.</a:t>
            </a:r>
          </a:p>
          <a:p>
            <a:pPr algn="l" marL="539754" indent="-269877" lvl="1">
              <a:lnSpc>
                <a:spcPts val="3500"/>
              </a:lnSpc>
              <a:buFont typeface="Arial"/>
              <a:buChar char="•"/>
            </a:pPr>
            <a:r>
              <a:rPr lang="en-US" sz="2500">
                <a:solidFill>
                  <a:srgbClr val="000000"/>
                </a:solidFill>
                <a:latin typeface="Arial"/>
                <a:ea typeface="Arial"/>
                <a:cs typeface="Arial"/>
                <a:sym typeface="Arial"/>
              </a:rPr>
              <a:t>By the early 19ᵗʰ Century, over 200 offences such as sheep-stealing, poaching and theft were </a:t>
            </a:r>
            <a:r>
              <a:rPr lang="en-US" b="true" sz="2500">
                <a:solidFill>
                  <a:srgbClr val="000000"/>
                </a:solidFill>
                <a:latin typeface="Arial Bold"/>
                <a:ea typeface="Arial Bold"/>
                <a:cs typeface="Arial Bold"/>
                <a:sym typeface="Arial Bold"/>
              </a:rPr>
              <a:t>capital offences </a:t>
            </a:r>
            <a:r>
              <a:rPr lang="en-US" sz="2500">
                <a:solidFill>
                  <a:srgbClr val="000000"/>
                </a:solidFill>
                <a:latin typeface="Arial"/>
                <a:ea typeface="Arial"/>
                <a:cs typeface="Arial"/>
                <a:sym typeface="Arial"/>
              </a:rPr>
              <a:t>– punishable by hanging.</a:t>
            </a:r>
          </a:p>
          <a:p>
            <a:pPr algn="l" marL="539754" indent="-269877" lvl="1">
              <a:lnSpc>
                <a:spcPts val="3500"/>
              </a:lnSpc>
              <a:buFont typeface="Arial"/>
              <a:buChar char="•"/>
            </a:pPr>
            <a:r>
              <a:rPr lang="en-US" sz="2500">
                <a:solidFill>
                  <a:srgbClr val="000000"/>
                </a:solidFill>
                <a:latin typeface="Arial"/>
                <a:ea typeface="Arial"/>
                <a:cs typeface="Arial"/>
                <a:sym typeface="Arial"/>
              </a:rPr>
              <a:t>It was clear that this was not working as the crime rate continued to rise, leading to the government having to change its approach and its laws.</a:t>
            </a:r>
          </a:p>
          <a:p>
            <a:pPr algn="l" marL="539754" indent="-269877" lvl="1">
              <a:lnSpc>
                <a:spcPts val="3500"/>
              </a:lnSpc>
              <a:buFont typeface="Arial"/>
              <a:buChar char="•"/>
            </a:pPr>
            <a:r>
              <a:rPr lang="en-US" sz="2500">
                <a:solidFill>
                  <a:srgbClr val="000000"/>
                </a:solidFill>
                <a:latin typeface="Arial"/>
                <a:ea typeface="Arial"/>
                <a:cs typeface="Arial"/>
                <a:sym typeface="Arial"/>
              </a:rPr>
              <a:t>They were influenced by </a:t>
            </a:r>
            <a:r>
              <a:rPr lang="en-US" b="true" sz="2500">
                <a:solidFill>
                  <a:srgbClr val="000000"/>
                </a:solidFill>
                <a:latin typeface="Arial Bold"/>
                <a:ea typeface="Arial Bold"/>
                <a:cs typeface="Arial Bold"/>
                <a:sym typeface="Arial Bold"/>
              </a:rPr>
              <a:t>John Howard</a:t>
            </a:r>
            <a:r>
              <a:rPr lang="en-US" sz="2500">
                <a:solidFill>
                  <a:srgbClr val="000000"/>
                </a:solidFill>
                <a:latin typeface="Arial"/>
                <a:ea typeface="Arial"/>
                <a:cs typeface="Arial"/>
                <a:sym typeface="Arial"/>
              </a:rPr>
              <a:t>, who wrote </a:t>
            </a:r>
            <a:r>
              <a:rPr lang="en-US" sz="2500" i="true">
                <a:solidFill>
                  <a:srgbClr val="000000"/>
                </a:solidFill>
                <a:latin typeface="Arial Italics"/>
                <a:ea typeface="Arial Italics"/>
                <a:cs typeface="Arial Italics"/>
                <a:sym typeface="Arial Italics"/>
              </a:rPr>
              <a:t>The State of the Prisons in England and Wales</a:t>
            </a:r>
            <a:r>
              <a:rPr lang="en-US" sz="2500">
                <a:solidFill>
                  <a:srgbClr val="000000"/>
                </a:solidFill>
                <a:latin typeface="Arial"/>
                <a:ea typeface="Arial"/>
                <a:cs typeface="Arial"/>
                <a:sym typeface="Arial"/>
              </a:rPr>
              <a:t>, and by </a:t>
            </a:r>
            <a:r>
              <a:rPr lang="en-US" b="true" sz="2500">
                <a:solidFill>
                  <a:srgbClr val="000000"/>
                </a:solidFill>
                <a:latin typeface="Arial Bold"/>
                <a:ea typeface="Arial Bold"/>
                <a:cs typeface="Arial Bold"/>
                <a:sym typeface="Arial Bold"/>
              </a:rPr>
              <a:t>Elizabeth Fry</a:t>
            </a:r>
            <a:r>
              <a:rPr lang="en-US" sz="2500">
                <a:solidFill>
                  <a:srgbClr val="000000"/>
                </a:solidFill>
                <a:latin typeface="Arial"/>
                <a:ea typeface="Arial"/>
                <a:cs typeface="Arial"/>
                <a:sym typeface="Arial"/>
              </a:rPr>
              <a:t>, who visited women in Newgate Prison in 1813. They advocated prison conditions and introducing worthwhile activities for the prisoners.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Sir Robert Peel</a:t>
            </a:r>
            <a:r>
              <a:rPr lang="en-US" sz="2500">
                <a:solidFill>
                  <a:srgbClr val="000000"/>
                </a:solidFill>
                <a:latin typeface="Arial"/>
                <a:ea typeface="Arial"/>
                <a:cs typeface="Arial"/>
                <a:sym typeface="Arial"/>
              </a:rPr>
              <a:t>, who was Home Secretary in the 1820s and later Prime Minister, began the process of change while overcoming resistance by Members of Parliament.</a:t>
            </a:r>
          </a:p>
          <a:p>
            <a:pPr algn="l" marL="539754" indent="-269877" lvl="1">
              <a:lnSpc>
                <a:spcPts val="3500"/>
              </a:lnSpc>
              <a:spcBef>
                <a:spcPct val="0"/>
              </a:spcBef>
              <a:buFont typeface="Arial"/>
              <a:buChar char="•"/>
            </a:pPr>
            <a:r>
              <a:rPr lang="en-US" sz="2500">
                <a:solidFill>
                  <a:srgbClr val="000000"/>
                </a:solidFill>
                <a:latin typeface="Arial"/>
                <a:ea typeface="Arial"/>
                <a:cs typeface="Arial"/>
                <a:sym typeface="Arial"/>
              </a:rPr>
              <a:t>Some believed that governments should no interfere or intervene in the economy or society; they also did not want to see increased taxation.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Who enforced the law?</a:t>
            </a:r>
          </a:p>
        </p:txBody>
      </p:sp>
      <p:sp>
        <p:nvSpPr>
          <p:cNvPr name="TextBox 9" id="9"/>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Prior to the 19ᵗʰ Century, </a:t>
            </a:r>
            <a:r>
              <a:rPr lang="en-US" b="true" sz="3000">
                <a:solidFill>
                  <a:srgbClr val="000000"/>
                </a:solidFill>
                <a:latin typeface="Arial Bold"/>
                <a:ea typeface="Arial Bold"/>
                <a:cs typeface="Arial Bold"/>
                <a:sym typeface="Arial Bold"/>
              </a:rPr>
              <a:t>policing</a:t>
            </a:r>
            <a:r>
              <a:rPr lang="en-US" sz="3000">
                <a:solidFill>
                  <a:srgbClr val="000000"/>
                </a:solidFill>
                <a:latin typeface="Arial"/>
                <a:ea typeface="Arial"/>
                <a:cs typeface="Arial"/>
                <a:sym typeface="Arial"/>
              </a:rPr>
              <a:t> was the responsibility of the local community with </a:t>
            </a:r>
            <a:r>
              <a:rPr lang="en-US" b="true" sz="3000">
                <a:solidFill>
                  <a:srgbClr val="000000"/>
                </a:solidFill>
                <a:latin typeface="Arial Bold"/>
                <a:ea typeface="Arial Bold"/>
                <a:cs typeface="Arial Bold"/>
                <a:sym typeface="Arial Bold"/>
              </a:rPr>
              <a:t>volunteer constables</a:t>
            </a:r>
            <a:r>
              <a:rPr lang="en-US" sz="3000">
                <a:solidFill>
                  <a:srgbClr val="000000"/>
                </a:solidFill>
                <a:latin typeface="Arial"/>
                <a:ea typeface="Arial"/>
                <a:cs typeface="Arial"/>
                <a:sym typeface="Arial"/>
              </a:rPr>
              <a:t> and </a:t>
            </a:r>
            <a:r>
              <a:rPr lang="en-US" b="true" sz="3000">
                <a:solidFill>
                  <a:srgbClr val="000000"/>
                </a:solidFill>
                <a:latin typeface="Arial Bold"/>
                <a:ea typeface="Arial Bold"/>
                <a:cs typeface="Arial Bold"/>
                <a:sym typeface="Arial Bold"/>
              </a:rPr>
              <a:t>watchmen</a:t>
            </a:r>
            <a:r>
              <a:rPr lang="en-US" sz="3000">
                <a:solidFill>
                  <a:srgbClr val="000000"/>
                </a:solidFill>
                <a:latin typeface="Arial"/>
                <a:ea typeface="Arial"/>
                <a:cs typeface="Arial"/>
                <a:sym typeface="Arial"/>
              </a:rPr>
              <a:t>. The increasing crime rate in </a:t>
            </a:r>
            <a:r>
              <a:rPr lang="en-US" b="true" sz="3000">
                <a:solidFill>
                  <a:srgbClr val="000000"/>
                </a:solidFill>
                <a:latin typeface="Arial Bold"/>
                <a:ea typeface="Arial Bold"/>
                <a:cs typeface="Arial Bold"/>
                <a:sym typeface="Arial Bold"/>
              </a:rPr>
              <a:t>London</a:t>
            </a:r>
            <a:r>
              <a:rPr lang="en-US" sz="3000">
                <a:solidFill>
                  <a:srgbClr val="000000"/>
                </a:solidFill>
                <a:latin typeface="Arial"/>
                <a:ea typeface="Arial"/>
                <a:cs typeface="Arial"/>
                <a:sym typeface="Arial"/>
              </a:rPr>
              <a:t> led to changes in policing. In 1829, Sir Robert Peel founded the first professional police force there. The new police – called </a:t>
            </a:r>
            <a:r>
              <a:rPr lang="en-US" b="true" sz="3000">
                <a:solidFill>
                  <a:srgbClr val="000000"/>
                </a:solidFill>
                <a:latin typeface="Arial Bold"/>
                <a:ea typeface="Arial Bold"/>
                <a:cs typeface="Arial Bold"/>
                <a:sym typeface="Arial Bold"/>
              </a:rPr>
              <a:t>Peelers</a:t>
            </a:r>
            <a:r>
              <a:rPr lang="en-US" sz="3000">
                <a:solidFill>
                  <a:srgbClr val="000000"/>
                </a:solidFill>
                <a:latin typeface="Arial"/>
                <a:ea typeface="Arial"/>
                <a:cs typeface="Arial"/>
                <a:sym typeface="Arial"/>
              </a:rPr>
              <a:t> – had a distinctive uniform but they were only armed with a </a:t>
            </a:r>
            <a:r>
              <a:rPr lang="en-US" b="true" sz="3000">
                <a:solidFill>
                  <a:srgbClr val="000000"/>
                </a:solidFill>
                <a:latin typeface="Arial Bold"/>
                <a:ea typeface="Arial Bold"/>
                <a:cs typeface="Arial Bold"/>
                <a:sym typeface="Arial Bold"/>
              </a:rPr>
              <a:t>baton </a:t>
            </a:r>
            <a:r>
              <a:rPr lang="en-US" sz="3000">
                <a:solidFill>
                  <a:srgbClr val="000000"/>
                </a:solidFill>
                <a:latin typeface="Arial"/>
                <a:ea typeface="Arial"/>
                <a:cs typeface="Arial"/>
                <a:sym typeface="Arial"/>
              </a:rPr>
              <a:t>or </a:t>
            </a:r>
            <a:r>
              <a:rPr lang="en-US" b="true" sz="3000">
                <a:solidFill>
                  <a:srgbClr val="000000"/>
                </a:solidFill>
                <a:latin typeface="Arial Bold"/>
                <a:ea typeface="Arial Bold"/>
                <a:cs typeface="Arial Bold"/>
                <a:sym typeface="Arial Bold"/>
              </a:rPr>
              <a:t>truncheon</a:t>
            </a:r>
            <a:r>
              <a:rPr lang="en-US" sz="3000">
                <a:solidFill>
                  <a:srgbClr val="000000"/>
                </a:solidFill>
                <a:latin typeface="Arial"/>
                <a:ea typeface="Arial"/>
                <a:cs typeface="Arial"/>
                <a:sym typeface="Arial"/>
              </a:rPr>
              <a:t>. Their main job was to patrol the streets to </a:t>
            </a:r>
            <a:r>
              <a:rPr lang="en-US" b="true" sz="3000">
                <a:solidFill>
                  <a:srgbClr val="000000"/>
                </a:solidFill>
                <a:latin typeface="Arial Bold"/>
                <a:ea typeface="Arial Bold"/>
                <a:cs typeface="Arial Bold"/>
                <a:sym typeface="Arial Bold"/>
              </a:rPr>
              <a:t>prevent crime</a:t>
            </a:r>
            <a:r>
              <a:rPr lang="en-US" sz="3000">
                <a:solidFill>
                  <a:srgbClr val="000000"/>
                </a:solidFill>
                <a:latin typeface="Arial"/>
                <a:ea typeface="Arial"/>
                <a:cs typeface="Arial"/>
                <a:sym typeface="Arial"/>
              </a:rPr>
              <a:t>. Very soon, the example of London spread to all parts of Britain while specialist detective sections were set up to </a:t>
            </a:r>
            <a:r>
              <a:rPr lang="en-US" b="true" sz="3000">
                <a:solidFill>
                  <a:srgbClr val="000000"/>
                </a:solidFill>
                <a:latin typeface="Arial Bold"/>
                <a:ea typeface="Arial Bold"/>
                <a:cs typeface="Arial Bold"/>
                <a:sym typeface="Arial Bold"/>
              </a:rPr>
              <a:t>solve crimes</a:t>
            </a:r>
            <a:r>
              <a:rPr lang="en-US" sz="30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What were the crimes?</a:t>
            </a:r>
          </a:p>
        </p:txBody>
      </p:sp>
      <p:sp>
        <p:nvSpPr>
          <p:cNvPr name="TextBox 9" id="9"/>
          <p:cNvSpPr txBox="true"/>
          <p:nvPr/>
        </p:nvSpPr>
        <p:spPr>
          <a:xfrm rot="0">
            <a:off x="1028700" y="2111374"/>
            <a:ext cx="15609955" cy="4847590"/>
          </a:xfrm>
          <a:prstGeom prst="rect">
            <a:avLst/>
          </a:prstGeom>
        </p:spPr>
        <p:txBody>
          <a:bodyPr anchor="t" rtlCol="false" tIns="0" lIns="0" bIns="0" rIns="0">
            <a:spAutoFit/>
          </a:bodyPr>
          <a:lstStyle/>
          <a:p>
            <a:pPr algn="l" marL="734059" indent="-367030" lvl="1">
              <a:lnSpc>
                <a:spcPts val="4759"/>
              </a:lnSpc>
              <a:spcBef>
                <a:spcPct val="0"/>
              </a:spcBef>
              <a:buFont typeface="Arial"/>
              <a:buChar char="•"/>
            </a:pPr>
            <a:r>
              <a:rPr lang="en-US" sz="3399">
                <a:solidFill>
                  <a:srgbClr val="000000"/>
                </a:solidFill>
                <a:latin typeface="Arial"/>
                <a:ea typeface="Arial"/>
                <a:cs typeface="Arial"/>
                <a:sym typeface="Arial"/>
              </a:rPr>
              <a:t>Som</a:t>
            </a:r>
            <a:r>
              <a:rPr lang="en-US" sz="3399" strike="noStrike" u="none">
                <a:solidFill>
                  <a:srgbClr val="000000"/>
                </a:solidFill>
                <a:latin typeface="Arial"/>
                <a:ea typeface="Arial"/>
                <a:cs typeface="Arial"/>
                <a:sym typeface="Arial"/>
              </a:rPr>
              <a:t>e of the old crimes such as poaching became less important but newer crimes developed in this rapidly changing society.</a:t>
            </a:r>
          </a:p>
          <a:p>
            <a:pPr algn="l" marL="734059" indent="-367030" lvl="1">
              <a:lnSpc>
                <a:spcPts val="4759"/>
              </a:lnSpc>
              <a:spcBef>
                <a:spcPct val="0"/>
              </a:spcBef>
              <a:buFont typeface="Arial"/>
              <a:buChar char="•"/>
            </a:pPr>
            <a:r>
              <a:rPr lang="en-US" sz="3399" strike="noStrike" u="none">
                <a:solidFill>
                  <a:srgbClr val="000000"/>
                </a:solidFill>
                <a:latin typeface="Arial"/>
                <a:ea typeface="Arial"/>
                <a:cs typeface="Arial"/>
                <a:sym typeface="Arial"/>
              </a:rPr>
              <a:t>New crimes included: bank robberies (as more banks were set up) and thefts from workplaces (as more goods were being traded).</a:t>
            </a:r>
          </a:p>
          <a:p>
            <a:pPr algn="l" marL="734059" indent="-367030" lvl="1">
              <a:lnSpc>
                <a:spcPts val="4759"/>
              </a:lnSpc>
              <a:spcBef>
                <a:spcPct val="0"/>
              </a:spcBef>
              <a:buFont typeface="Arial"/>
              <a:buChar char="•"/>
            </a:pPr>
            <a:r>
              <a:rPr lang="en-US" sz="3399" strike="noStrike" u="none">
                <a:solidFill>
                  <a:srgbClr val="000000"/>
                </a:solidFill>
                <a:latin typeface="Arial"/>
                <a:ea typeface="Arial"/>
                <a:cs typeface="Arial"/>
                <a:sym typeface="Arial"/>
              </a:rPr>
              <a:t>There was also white-collar crimes of corruption and cheating.</a:t>
            </a:r>
          </a:p>
          <a:p>
            <a:pPr algn="l" marL="734059" indent="-367030" lvl="1">
              <a:lnSpc>
                <a:spcPts val="4759"/>
              </a:lnSpc>
              <a:spcBef>
                <a:spcPct val="0"/>
              </a:spcBef>
              <a:buFont typeface="Arial"/>
              <a:buChar char="•"/>
            </a:pPr>
            <a:r>
              <a:rPr lang="en-US" sz="3399" strike="noStrike" u="none">
                <a:solidFill>
                  <a:srgbClr val="000000"/>
                </a:solidFill>
                <a:latin typeface="Arial"/>
                <a:ea typeface="Arial"/>
                <a:cs typeface="Arial"/>
                <a:sym typeface="Arial"/>
              </a:rPr>
              <a:t>The close living conditions of the time resulted in petty theft being the most common crime. </a:t>
            </a:r>
          </a:p>
          <a:p>
            <a:pPr algn="l" marL="0" indent="0" lvl="0">
              <a:lnSpc>
                <a:spcPts val="4759"/>
              </a:lnSpc>
              <a:spcBef>
                <a:spcPct val="0"/>
              </a:spcBef>
            </a:pP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5400000">
            <a:off x="13063538" y="4535254"/>
            <a:ext cx="9075420" cy="464016"/>
          </a:xfrm>
          <a:prstGeom prst="rect">
            <a:avLst/>
          </a:prstGeom>
        </p:spPr>
        <p:txBody>
          <a:bodyPr anchor="t" rtlCol="false" tIns="0" lIns="0" bIns="0" rIns="0">
            <a:spAutoFit/>
          </a:bodyPr>
          <a:lstStyle/>
          <a:p>
            <a:pPr algn="ctr">
              <a:lnSpc>
                <a:spcPts val="2879"/>
              </a:lnSpc>
            </a:pPr>
            <a:r>
              <a:rPr lang="en-US" sz="2400" b="true">
                <a:solidFill>
                  <a:srgbClr val="FFFFFF"/>
                </a:solidFill>
                <a:latin typeface="Arial Bold"/>
                <a:ea typeface="Arial Bold"/>
                <a:cs typeface="Arial Bold"/>
                <a:sym typeface="Arial Bold"/>
              </a:rPr>
              <a:t>Chapter 16: The Industrial and Agricultural Revolutions</a:t>
            </a:r>
          </a:p>
        </p:txBody>
      </p:sp>
      <p:grpSp>
        <p:nvGrpSpPr>
          <p:cNvPr name="Group 3" id="3"/>
          <p:cNvGrpSpPr/>
          <p:nvPr/>
        </p:nvGrpSpPr>
        <p:grpSpPr>
          <a:xfrm rot="0">
            <a:off x="0" y="0"/>
            <a:ext cx="685800" cy="10287000"/>
            <a:chOff x="0" y="0"/>
            <a:chExt cx="914400" cy="13716000"/>
          </a:xfrm>
        </p:grpSpPr>
        <p:sp>
          <p:nvSpPr>
            <p:cNvPr name="Freeform 4" id="4"/>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5" id="5"/>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6" id="6"/>
          <p:cNvGrpSpPr/>
          <p:nvPr/>
        </p:nvGrpSpPr>
        <p:grpSpPr>
          <a:xfrm rot="0">
            <a:off x="16939260" y="0"/>
            <a:ext cx="1371600" cy="10287000"/>
            <a:chOff x="0" y="0"/>
            <a:chExt cx="1828800" cy="13716000"/>
          </a:xfrm>
        </p:grpSpPr>
        <p:sp>
          <p:nvSpPr>
            <p:cNvPr name="Freeform 7" id="7"/>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9" id="9"/>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What were the punishments?</a:t>
            </a:r>
          </a:p>
        </p:txBody>
      </p:sp>
      <p:sp>
        <p:nvSpPr>
          <p:cNvPr name="TextBox 10" id="10"/>
          <p:cNvSpPr txBox="true"/>
          <p:nvPr/>
        </p:nvSpPr>
        <p:spPr>
          <a:xfrm rot="0">
            <a:off x="1028700" y="2139949"/>
            <a:ext cx="15609955"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Attitudes towards punishments changed during the 19ᵗʰ century. </a:t>
            </a:r>
            <a:r>
              <a:rPr lang="en-US" sz="2500">
                <a:solidFill>
                  <a:srgbClr val="000000"/>
                </a:solidFill>
                <a:latin typeface="Arial"/>
                <a:ea typeface="Arial"/>
                <a:cs typeface="Arial"/>
                <a:sym typeface="Arial"/>
              </a:rPr>
              <a:t>People still looked on punishment as a deterrent but also acknowledged that the punishment should match the crime. There was also a change in attitude towards capital punishments (hanging and execution); they believed they were too severe except in the most serious cases of crime. There was also the belief that the crime should improve – rehabilitate – the offender. These new attitudes led to the end of the </a:t>
            </a:r>
            <a:r>
              <a:rPr lang="en-US" sz="2500" b="true">
                <a:solidFill>
                  <a:srgbClr val="000000"/>
                </a:solidFill>
                <a:latin typeface="Arial Bold"/>
                <a:ea typeface="Arial Bold"/>
                <a:cs typeface="Arial Bold"/>
                <a:sym typeface="Arial Bold"/>
              </a:rPr>
              <a:t>Bloody Code</a:t>
            </a:r>
            <a:r>
              <a:rPr lang="en-US" sz="2500">
                <a:solidFill>
                  <a:srgbClr val="000000"/>
                </a:solidFill>
                <a:latin typeface="Arial"/>
                <a:ea typeface="Arial"/>
                <a:cs typeface="Arial"/>
                <a:sym typeface="Arial"/>
              </a:rPr>
              <a:t> alongside the introduction of new forms of punishment. </a:t>
            </a:r>
          </a:p>
          <a:p>
            <a:pPr algn="l" marL="0" indent="0" lvl="0">
              <a:lnSpc>
                <a:spcPts val="3500"/>
              </a:lnSpc>
              <a:spcBef>
                <a:spcPct val="0"/>
              </a:spcBef>
            </a:pPr>
            <a:r>
              <a:rPr lang="en-US" b="true" sz="2500">
                <a:solidFill>
                  <a:srgbClr val="000000"/>
                </a:solidFill>
                <a:latin typeface="Arial Bold"/>
                <a:ea typeface="Arial Bold"/>
                <a:cs typeface="Arial Bold"/>
                <a:sym typeface="Arial Bold"/>
              </a:rPr>
              <a:t>Transportation</a:t>
            </a:r>
            <a:r>
              <a:rPr lang="en-US" sz="2500">
                <a:solidFill>
                  <a:srgbClr val="000000"/>
                </a:solidFill>
                <a:latin typeface="Arial"/>
                <a:ea typeface="Arial"/>
                <a:cs typeface="Arial"/>
                <a:sym typeface="Arial"/>
              </a:rPr>
              <a:t> was one of the new forms of punishment. The first criminals were transported to </a:t>
            </a:r>
            <a:r>
              <a:rPr lang="en-US" b="true" sz="2500">
                <a:solidFill>
                  <a:srgbClr val="000000"/>
                </a:solidFill>
                <a:latin typeface="Arial Bold"/>
                <a:ea typeface="Arial Bold"/>
                <a:cs typeface="Arial Bold"/>
                <a:sym typeface="Arial Bold"/>
              </a:rPr>
              <a:t>Australia</a:t>
            </a:r>
            <a:r>
              <a:rPr lang="en-US" sz="2500">
                <a:solidFill>
                  <a:srgbClr val="000000"/>
                </a:solidFill>
                <a:latin typeface="Arial"/>
                <a:ea typeface="Arial"/>
                <a:cs typeface="Arial"/>
                <a:sym typeface="Arial"/>
              </a:rPr>
              <a:t> in </a:t>
            </a:r>
            <a:r>
              <a:rPr lang="en-US" b="true" sz="2500">
                <a:solidFill>
                  <a:srgbClr val="000000"/>
                </a:solidFill>
                <a:latin typeface="Arial Bold"/>
                <a:ea typeface="Arial Bold"/>
                <a:cs typeface="Arial Bold"/>
                <a:sym typeface="Arial Bold"/>
              </a:rPr>
              <a:t>1787.</a:t>
            </a:r>
            <a:r>
              <a:rPr lang="en-US" sz="2500">
                <a:solidFill>
                  <a:srgbClr val="000000"/>
                </a:solidFill>
                <a:latin typeface="Arial"/>
                <a:ea typeface="Arial"/>
                <a:cs typeface="Arial"/>
                <a:sym typeface="Arial"/>
              </a:rPr>
              <a:t> These criminals worked for the settlers for seven years, providing free labour in return for free food and boarding. After that, most former criminals stayed in Australia as they could not afford the passage home. By </a:t>
            </a:r>
            <a:r>
              <a:rPr lang="en-US" b="true" sz="2500">
                <a:solidFill>
                  <a:srgbClr val="000000"/>
                </a:solidFill>
                <a:latin typeface="Arial Bold"/>
                <a:ea typeface="Arial Bold"/>
                <a:cs typeface="Arial Bold"/>
                <a:sym typeface="Arial Bold"/>
              </a:rPr>
              <a:t>1868</a:t>
            </a:r>
            <a:r>
              <a:rPr lang="en-US" sz="2500">
                <a:solidFill>
                  <a:srgbClr val="000000"/>
                </a:solidFill>
                <a:latin typeface="Arial"/>
                <a:ea typeface="Arial"/>
                <a:cs typeface="Arial"/>
                <a:sym typeface="Arial"/>
              </a:rPr>
              <a:t>, over </a:t>
            </a:r>
            <a:r>
              <a:rPr lang="en-US" b="true" sz="2500">
                <a:solidFill>
                  <a:srgbClr val="000000"/>
                </a:solidFill>
                <a:latin typeface="Arial Bold"/>
                <a:ea typeface="Arial Bold"/>
                <a:cs typeface="Arial Bold"/>
                <a:sym typeface="Arial Bold"/>
              </a:rPr>
              <a:t>160,000 people</a:t>
            </a:r>
            <a:r>
              <a:rPr lang="en-US" sz="2500">
                <a:solidFill>
                  <a:srgbClr val="000000"/>
                </a:solidFill>
                <a:latin typeface="Arial"/>
                <a:ea typeface="Arial"/>
                <a:cs typeface="Arial"/>
                <a:sym typeface="Arial"/>
              </a:rPr>
              <a:t> had been transported to Australia. Transportation ended due to the people in Australia did not want to see any more criminals as well as the building of British prisons. </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8" id="8"/>
          <p:cNvGrpSpPr/>
          <p:nvPr/>
        </p:nvGrpSpPr>
        <p:grpSpPr>
          <a:xfrm rot="0">
            <a:off x="1616443" y="4626584"/>
            <a:ext cx="2366861" cy="1057365"/>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0" id="10"/>
            <p:cNvSpPr txBox="true"/>
            <p:nvPr/>
          </p:nvSpPr>
          <p:spPr>
            <a:xfrm>
              <a:off x="177800" y="-47625"/>
              <a:ext cx="655707" cy="454025"/>
            </a:xfrm>
            <a:prstGeom prst="rect">
              <a:avLst/>
            </a:prstGeom>
          </p:spPr>
          <p:txBody>
            <a:bodyPr anchor="ctr" rtlCol="false" tIns="17863" lIns="17863" bIns="17863" rIns="17863"/>
            <a:lstStyle/>
            <a:p>
              <a:pPr algn="ctr">
                <a:lnSpc>
                  <a:spcPts val="3079"/>
                </a:lnSpc>
                <a:spcBef>
                  <a:spcPct val="0"/>
                </a:spcBef>
              </a:pPr>
              <a:r>
                <a:rPr lang="en-US" sz="2199" spc="-68">
                  <a:solidFill>
                    <a:srgbClr val="FFFFFF"/>
                  </a:solidFill>
                  <a:latin typeface="Questrial"/>
                  <a:ea typeface="Questrial"/>
                  <a:cs typeface="Questrial"/>
                  <a:sym typeface="Questrial"/>
                </a:rPr>
                <a:t>1763</a:t>
              </a:r>
            </a:p>
          </p:txBody>
        </p:sp>
      </p:grpSp>
      <p:grpSp>
        <p:nvGrpSpPr>
          <p:cNvPr name="Group 11" id="11"/>
          <p:cNvGrpSpPr/>
          <p:nvPr/>
        </p:nvGrpSpPr>
        <p:grpSpPr>
          <a:xfrm rot="0">
            <a:off x="3672616" y="4626584"/>
            <a:ext cx="2254752" cy="1057365"/>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3" id="13"/>
            <p:cNvSpPr txBox="true"/>
            <p:nvPr/>
          </p:nvSpPr>
          <p:spPr>
            <a:xfrm>
              <a:off x="177800" y="-47625"/>
              <a:ext cx="612618" cy="454025"/>
            </a:xfrm>
            <a:prstGeom prst="rect">
              <a:avLst/>
            </a:prstGeom>
          </p:spPr>
          <p:txBody>
            <a:bodyPr anchor="ctr" rtlCol="false" tIns="17863" lIns="17863" bIns="17863" rIns="17863"/>
            <a:lstStyle/>
            <a:p>
              <a:pPr algn="ctr">
                <a:lnSpc>
                  <a:spcPts val="3079"/>
                </a:lnSpc>
                <a:spcBef>
                  <a:spcPct val="0"/>
                </a:spcBef>
              </a:pPr>
              <a:r>
                <a:rPr lang="en-US" sz="2199" spc="-68">
                  <a:solidFill>
                    <a:srgbClr val="FFFFFF"/>
                  </a:solidFill>
                  <a:latin typeface="Questrial"/>
                  <a:ea typeface="Questrial"/>
                  <a:cs typeface="Questrial"/>
                  <a:sym typeface="Questrial"/>
                </a:rPr>
                <a:t>1764</a:t>
              </a:r>
            </a:p>
          </p:txBody>
        </p:sp>
      </p:grpSp>
      <p:grpSp>
        <p:nvGrpSpPr>
          <p:cNvPr name="Group 14" id="14"/>
          <p:cNvGrpSpPr/>
          <p:nvPr/>
        </p:nvGrpSpPr>
        <p:grpSpPr>
          <a:xfrm rot="0">
            <a:off x="5658645" y="4626584"/>
            <a:ext cx="2338722" cy="1057365"/>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6" id="16"/>
            <p:cNvSpPr txBox="true"/>
            <p:nvPr/>
          </p:nvSpPr>
          <p:spPr>
            <a:xfrm>
              <a:off x="177800" y="-47625"/>
              <a:ext cx="644892" cy="454025"/>
            </a:xfrm>
            <a:prstGeom prst="rect">
              <a:avLst/>
            </a:prstGeom>
          </p:spPr>
          <p:txBody>
            <a:bodyPr anchor="ctr" rtlCol="false" tIns="17863" lIns="17863" bIns="17863" rIns="17863"/>
            <a:lstStyle/>
            <a:p>
              <a:pPr algn="ctr">
                <a:lnSpc>
                  <a:spcPts val="3079"/>
                </a:lnSpc>
                <a:spcBef>
                  <a:spcPct val="0"/>
                </a:spcBef>
              </a:pPr>
              <a:r>
                <a:rPr lang="en-US" sz="2199" spc="-68">
                  <a:solidFill>
                    <a:srgbClr val="FFFFFF"/>
                  </a:solidFill>
                  <a:latin typeface="Questrial"/>
                  <a:ea typeface="Questrial"/>
                  <a:cs typeface="Questrial"/>
                  <a:sym typeface="Questrial"/>
                </a:rPr>
                <a:t>1796</a:t>
              </a:r>
            </a:p>
          </p:txBody>
        </p:sp>
      </p:grpSp>
      <p:sp>
        <p:nvSpPr>
          <p:cNvPr name="AutoShape 17" id="17"/>
          <p:cNvSpPr/>
          <p:nvPr/>
        </p:nvSpPr>
        <p:spPr>
          <a:xfrm flipV="true">
            <a:off x="2768804" y="5892627"/>
            <a:ext cx="0" cy="2484993"/>
          </a:xfrm>
          <a:prstGeom prst="line">
            <a:avLst/>
          </a:prstGeom>
          <a:ln cap="flat" w="9525">
            <a:solidFill>
              <a:srgbClr val="0F6FC6"/>
            </a:solidFill>
            <a:prstDash val="solid"/>
            <a:headEnd type="none" len="sm" w="sm"/>
            <a:tailEnd type="none" len="sm" w="sm"/>
          </a:ln>
        </p:spPr>
      </p:sp>
      <p:grpSp>
        <p:nvGrpSpPr>
          <p:cNvPr name="Group 18" id="18"/>
          <p:cNvGrpSpPr/>
          <p:nvPr/>
        </p:nvGrpSpPr>
        <p:grpSpPr>
          <a:xfrm rot="0">
            <a:off x="7679116" y="4626584"/>
            <a:ext cx="2366861" cy="1057365"/>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0" id="20"/>
            <p:cNvSpPr txBox="true"/>
            <p:nvPr/>
          </p:nvSpPr>
          <p:spPr>
            <a:xfrm>
              <a:off x="177800" y="-47625"/>
              <a:ext cx="655707" cy="454025"/>
            </a:xfrm>
            <a:prstGeom prst="rect">
              <a:avLst/>
            </a:prstGeom>
          </p:spPr>
          <p:txBody>
            <a:bodyPr anchor="ctr" rtlCol="false" tIns="17863" lIns="17863" bIns="17863" rIns="17863"/>
            <a:lstStyle/>
            <a:p>
              <a:pPr algn="ctr">
                <a:lnSpc>
                  <a:spcPts val="3079"/>
                </a:lnSpc>
                <a:spcBef>
                  <a:spcPct val="0"/>
                </a:spcBef>
              </a:pPr>
              <a:r>
                <a:rPr lang="en-US" sz="2199" spc="-68">
                  <a:solidFill>
                    <a:srgbClr val="FFFFFF"/>
                  </a:solidFill>
                  <a:latin typeface="Questrial"/>
                  <a:ea typeface="Questrial"/>
                  <a:cs typeface="Questrial"/>
                  <a:sym typeface="Questrial"/>
                </a:rPr>
                <a:t>1859</a:t>
              </a:r>
            </a:p>
          </p:txBody>
        </p:sp>
      </p:grpSp>
      <p:grpSp>
        <p:nvGrpSpPr>
          <p:cNvPr name="Group 21" id="21"/>
          <p:cNvGrpSpPr/>
          <p:nvPr/>
        </p:nvGrpSpPr>
        <p:grpSpPr>
          <a:xfrm rot="0">
            <a:off x="9735289" y="4626584"/>
            <a:ext cx="2254752" cy="1057365"/>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3" id="23"/>
            <p:cNvSpPr txBox="true"/>
            <p:nvPr/>
          </p:nvSpPr>
          <p:spPr>
            <a:xfrm>
              <a:off x="177800" y="-47625"/>
              <a:ext cx="612618" cy="454025"/>
            </a:xfrm>
            <a:prstGeom prst="rect">
              <a:avLst/>
            </a:prstGeom>
          </p:spPr>
          <p:txBody>
            <a:bodyPr anchor="ctr" rtlCol="false" tIns="17863" lIns="17863" bIns="17863" rIns="17863"/>
            <a:lstStyle/>
            <a:p>
              <a:pPr algn="ctr">
                <a:lnSpc>
                  <a:spcPts val="3079"/>
                </a:lnSpc>
                <a:spcBef>
                  <a:spcPct val="0"/>
                </a:spcBef>
              </a:pPr>
              <a:r>
                <a:rPr lang="en-US" sz="2199" spc="-68">
                  <a:solidFill>
                    <a:srgbClr val="FFFFFF"/>
                  </a:solidFill>
                  <a:latin typeface="Questrial"/>
                  <a:ea typeface="Questrial"/>
                  <a:cs typeface="Questrial"/>
                  <a:sym typeface="Questrial"/>
                </a:rPr>
                <a:t>1866</a:t>
              </a:r>
            </a:p>
          </p:txBody>
        </p:sp>
      </p:grpSp>
      <p:grpSp>
        <p:nvGrpSpPr>
          <p:cNvPr name="Group 24" id="24"/>
          <p:cNvGrpSpPr/>
          <p:nvPr/>
        </p:nvGrpSpPr>
        <p:grpSpPr>
          <a:xfrm rot="0">
            <a:off x="11721317" y="4626584"/>
            <a:ext cx="2338722" cy="1057365"/>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6" id="26"/>
            <p:cNvSpPr txBox="true"/>
            <p:nvPr/>
          </p:nvSpPr>
          <p:spPr>
            <a:xfrm>
              <a:off x="177800" y="-47625"/>
              <a:ext cx="644892" cy="454025"/>
            </a:xfrm>
            <a:prstGeom prst="rect">
              <a:avLst/>
            </a:prstGeom>
          </p:spPr>
          <p:txBody>
            <a:bodyPr anchor="ctr" rtlCol="false" tIns="17863" lIns="17863" bIns="17863" rIns="17863"/>
            <a:lstStyle/>
            <a:p>
              <a:pPr algn="ctr">
                <a:lnSpc>
                  <a:spcPts val="3079"/>
                </a:lnSpc>
                <a:spcBef>
                  <a:spcPct val="0"/>
                </a:spcBef>
              </a:pPr>
              <a:r>
                <a:rPr lang="en-US" sz="2199" spc="-68">
                  <a:solidFill>
                    <a:srgbClr val="FFFFFF"/>
                  </a:solidFill>
                  <a:latin typeface="Questrial"/>
                  <a:ea typeface="Questrial"/>
                  <a:cs typeface="Questrial"/>
                  <a:sym typeface="Questrial"/>
                </a:rPr>
                <a:t>1886</a:t>
              </a:r>
            </a:p>
          </p:txBody>
        </p:sp>
      </p:grpSp>
      <p:grpSp>
        <p:nvGrpSpPr>
          <p:cNvPr name="Group 27" id="27"/>
          <p:cNvGrpSpPr/>
          <p:nvPr/>
        </p:nvGrpSpPr>
        <p:grpSpPr>
          <a:xfrm rot="0">
            <a:off x="13745423" y="4626584"/>
            <a:ext cx="2366861" cy="1057365"/>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9" id="29"/>
            <p:cNvSpPr txBox="true"/>
            <p:nvPr/>
          </p:nvSpPr>
          <p:spPr>
            <a:xfrm>
              <a:off x="177800" y="-47625"/>
              <a:ext cx="655707" cy="454025"/>
            </a:xfrm>
            <a:prstGeom prst="rect">
              <a:avLst/>
            </a:prstGeom>
          </p:spPr>
          <p:txBody>
            <a:bodyPr anchor="ctr" rtlCol="false" tIns="17863" lIns="17863" bIns="17863" rIns="17863"/>
            <a:lstStyle/>
            <a:p>
              <a:pPr algn="ctr">
                <a:lnSpc>
                  <a:spcPts val="3079"/>
                </a:lnSpc>
                <a:spcBef>
                  <a:spcPct val="0"/>
                </a:spcBef>
              </a:pPr>
              <a:r>
                <a:rPr lang="en-US" sz="2199" spc="-68">
                  <a:solidFill>
                    <a:srgbClr val="FFFFFF"/>
                  </a:solidFill>
                  <a:latin typeface="Questrial"/>
                  <a:ea typeface="Questrial"/>
                  <a:cs typeface="Questrial"/>
                  <a:sym typeface="Questrial"/>
                </a:rPr>
                <a:t>1900</a:t>
              </a:r>
            </a:p>
          </p:txBody>
        </p:sp>
      </p:grpSp>
      <p:grpSp>
        <p:nvGrpSpPr>
          <p:cNvPr name="Group 30" id="30"/>
          <p:cNvGrpSpPr/>
          <p:nvPr/>
        </p:nvGrpSpPr>
        <p:grpSpPr>
          <a:xfrm rot="0">
            <a:off x="1282866" y="7270489"/>
            <a:ext cx="3034014" cy="1380036"/>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2" id="32"/>
            <p:cNvSpPr txBox="true"/>
            <p:nvPr/>
          </p:nvSpPr>
          <p:spPr>
            <a:xfrm>
              <a:off x="0" y="-28575"/>
              <a:ext cx="689010" cy="341975"/>
            </a:xfrm>
            <a:prstGeom prst="rect">
              <a:avLst/>
            </a:prstGeom>
          </p:spPr>
          <p:txBody>
            <a:bodyPr anchor="ctr" rtlCol="false" tIns="71453" lIns="71453" bIns="71453" rIns="71453"/>
            <a:lstStyle/>
            <a:p>
              <a:pPr algn="ctr">
                <a:lnSpc>
                  <a:spcPts val="1959"/>
                </a:lnSpc>
                <a:spcBef>
                  <a:spcPct val="0"/>
                </a:spcBef>
              </a:pPr>
            </a:p>
          </p:txBody>
        </p:sp>
      </p:grpSp>
      <p:sp>
        <p:nvSpPr>
          <p:cNvPr name="AutoShape 33" id="33"/>
          <p:cNvSpPr/>
          <p:nvPr/>
        </p:nvSpPr>
        <p:spPr>
          <a:xfrm flipV="true">
            <a:off x="6669234" y="5892627"/>
            <a:ext cx="0" cy="2484993"/>
          </a:xfrm>
          <a:prstGeom prst="line">
            <a:avLst/>
          </a:prstGeom>
          <a:ln cap="flat" w="9525">
            <a:solidFill>
              <a:srgbClr val="0F6FC6"/>
            </a:solidFill>
            <a:prstDash val="solid"/>
            <a:headEnd type="none" len="sm" w="sm"/>
            <a:tailEnd type="none" len="sm" w="sm"/>
          </a:ln>
        </p:spPr>
      </p:sp>
      <p:grpSp>
        <p:nvGrpSpPr>
          <p:cNvPr name="Group 34" id="34"/>
          <p:cNvGrpSpPr/>
          <p:nvPr/>
        </p:nvGrpSpPr>
        <p:grpSpPr>
          <a:xfrm rot="0">
            <a:off x="5159995" y="7270489"/>
            <a:ext cx="3034014" cy="1380036"/>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6" id="36"/>
            <p:cNvSpPr txBox="true"/>
            <p:nvPr/>
          </p:nvSpPr>
          <p:spPr>
            <a:xfrm>
              <a:off x="0" y="-28575"/>
              <a:ext cx="689010" cy="341975"/>
            </a:xfrm>
            <a:prstGeom prst="rect">
              <a:avLst/>
            </a:prstGeom>
          </p:spPr>
          <p:txBody>
            <a:bodyPr anchor="ctr" rtlCol="false" tIns="71453" lIns="71453" bIns="71453" rIns="71453"/>
            <a:lstStyle/>
            <a:p>
              <a:pPr algn="ctr">
                <a:lnSpc>
                  <a:spcPts val="1959"/>
                </a:lnSpc>
                <a:spcBef>
                  <a:spcPct val="0"/>
                </a:spcBef>
              </a:pPr>
            </a:p>
          </p:txBody>
        </p:sp>
      </p:grpSp>
      <p:sp>
        <p:nvSpPr>
          <p:cNvPr name="AutoShape 37" id="37"/>
          <p:cNvSpPr/>
          <p:nvPr/>
        </p:nvSpPr>
        <p:spPr>
          <a:xfrm flipV="true">
            <a:off x="10887651" y="5891540"/>
            <a:ext cx="0" cy="2484993"/>
          </a:xfrm>
          <a:prstGeom prst="line">
            <a:avLst/>
          </a:prstGeom>
          <a:ln cap="flat" w="9525">
            <a:solidFill>
              <a:srgbClr val="0F6FC6"/>
            </a:solidFill>
            <a:prstDash val="solid"/>
            <a:headEnd type="none" len="sm" w="sm"/>
            <a:tailEnd type="none" len="sm" w="sm"/>
          </a:ln>
        </p:spPr>
      </p:sp>
      <p:grpSp>
        <p:nvGrpSpPr>
          <p:cNvPr name="Group 38" id="38"/>
          <p:cNvGrpSpPr/>
          <p:nvPr/>
        </p:nvGrpSpPr>
        <p:grpSpPr>
          <a:xfrm rot="0">
            <a:off x="9420810" y="7269401"/>
            <a:ext cx="3034014" cy="1380036"/>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0" id="40"/>
            <p:cNvSpPr txBox="true"/>
            <p:nvPr/>
          </p:nvSpPr>
          <p:spPr>
            <a:xfrm>
              <a:off x="0" y="-28575"/>
              <a:ext cx="689010" cy="341975"/>
            </a:xfrm>
            <a:prstGeom prst="rect">
              <a:avLst/>
            </a:prstGeom>
          </p:spPr>
          <p:txBody>
            <a:bodyPr anchor="ctr" rtlCol="false" tIns="71453" lIns="71453" bIns="71453" rIns="71453"/>
            <a:lstStyle/>
            <a:p>
              <a:pPr algn="ctr">
                <a:lnSpc>
                  <a:spcPts val="1959"/>
                </a:lnSpc>
                <a:spcBef>
                  <a:spcPct val="0"/>
                </a:spcBef>
              </a:pPr>
            </a:p>
          </p:txBody>
        </p:sp>
      </p:grpSp>
      <p:sp>
        <p:nvSpPr>
          <p:cNvPr name="AutoShape 41" id="41"/>
          <p:cNvSpPr/>
          <p:nvPr/>
        </p:nvSpPr>
        <p:spPr>
          <a:xfrm flipV="true">
            <a:off x="14921086" y="5890453"/>
            <a:ext cx="0" cy="2484993"/>
          </a:xfrm>
          <a:prstGeom prst="line">
            <a:avLst/>
          </a:prstGeom>
          <a:ln cap="flat" w="9525">
            <a:solidFill>
              <a:srgbClr val="0F6FC6"/>
            </a:solidFill>
            <a:prstDash val="solid"/>
            <a:headEnd type="none" len="sm" w="sm"/>
            <a:tailEnd type="none" len="sm" w="sm"/>
          </a:ln>
        </p:spPr>
      </p:sp>
      <p:grpSp>
        <p:nvGrpSpPr>
          <p:cNvPr name="Group 42" id="42"/>
          <p:cNvGrpSpPr/>
          <p:nvPr/>
        </p:nvGrpSpPr>
        <p:grpSpPr>
          <a:xfrm rot="0">
            <a:off x="13411847" y="7268314"/>
            <a:ext cx="3034014" cy="1380036"/>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4" id="44"/>
            <p:cNvSpPr txBox="true"/>
            <p:nvPr/>
          </p:nvSpPr>
          <p:spPr>
            <a:xfrm>
              <a:off x="0" y="-28575"/>
              <a:ext cx="689010" cy="341975"/>
            </a:xfrm>
            <a:prstGeom prst="rect">
              <a:avLst/>
            </a:prstGeom>
          </p:spPr>
          <p:txBody>
            <a:bodyPr anchor="ctr" rtlCol="false" tIns="71453" lIns="71453" bIns="71453" rIns="71453"/>
            <a:lstStyle/>
            <a:p>
              <a:pPr algn="ctr">
                <a:lnSpc>
                  <a:spcPts val="1959"/>
                </a:lnSpc>
                <a:spcBef>
                  <a:spcPct val="0"/>
                </a:spcBef>
              </a:pPr>
            </a:p>
          </p:txBody>
        </p:sp>
      </p:grpSp>
      <p:sp>
        <p:nvSpPr>
          <p:cNvPr name="AutoShape 45" id="45"/>
          <p:cNvSpPr/>
          <p:nvPr/>
        </p:nvSpPr>
        <p:spPr>
          <a:xfrm flipV="true">
            <a:off x="4792225" y="1943802"/>
            <a:ext cx="0" cy="2484993"/>
          </a:xfrm>
          <a:prstGeom prst="line">
            <a:avLst/>
          </a:prstGeom>
          <a:ln cap="flat" w="9525">
            <a:solidFill>
              <a:srgbClr val="0F6FC6"/>
            </a:solidFill>
            <a:prstDash val="solid"/>
            <a:headEnd type="none" len="sm" w="sm"/>
            <a:tailEnd type="none" len="sm" w="sm"/>
          </a:ln>
        </p:spPr>
      </p:sp>
      <p:grpSp>
        <p:nvGrpSpPr>
          <p:cNvPr name="Group 46" id="46"/>
          <p:cNvGrpSpPr/>
          <p:nvPr/>
        </p:nvGrpSpPr>
        <p:grpSpPr>
          <a:xfrm rot="0">
            <a:off x="3282986" y="1657741"/>
            <a:ext cx="3034014" cy="1380036"/>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8" id="48"/>
            <p:cNvSpPr txBox="true"/>
            <p:nvPr/>
          </p:nvSpPr>
          <p:spPr>
            <a:xfrm>
              <a:off x="0" y="-28575"/>
              <a:ext cx="689010" cy="341975"/>
            </a:xfrm>
            <a:prstGeom prst="rect">
              <a:avLst/>
            </a:prstGeom>
          </p:spPr>
          <p:txBody>
            <a:bodyPr anchor="ctr" rtlCol="false" tIns="71453" lIns="71453" bIns="71453" rIns="71453"/>
            <a:lstStyle/>
            <a:p>
              <a:pPr algn="ctr">
                <a:lnSpc>
                  <a:spcPts val="1959"/>
                </a:lnSpc>
                <a:spcBef>
                  <a:spcPct val="0"/>
                </a:spcBef>
              </a:pPr>
            </a:p>
          </p:txBody>
        </p:sp>
      </p:grpSp>
      <p:sp>
        <p:nvSpPr>
          <p:cNvPr name="AutoShape 49" id="49"/>
          <p:cNvSpPr/>
          <p:nvPr/>
        </p:nvSpPr>
        <p:spPr>
          <a:xfrm flipV="true">
            <a:off x="8854779" y="1943802"/>
            <a:ext cx="0" cy="2484993"/>
          </a:xfrm>
          <a:prstGeom prst="line">
            <a:avLst/>
          </a:prstGeom>
          <a:ln cap="flat" w="9525">
            <a:solidFill>
              <a:srgbClr val="0F6FC6"/>
            </a:solidFill>
            <a:prstDash val="solid"/>
            <a:headEnd type="none" len="sm" w="sm"/>
            <a:tailEnd type="none" len="sm" w="sm"/>
          </a:ln>
        </p:spPr>
      </p:sp>
      <p:grpSp>
        <p:nvGrpSpPr>
          <p:cNvPr name="Group 50" id="50"/>
          <p:cNvGrpSpPr/>
          <p:nvPr/>
        </p:nvGrpSpPr>
        <p:grpSpPr>
          <a:xfrm rot="0">
            <a:off x="7345539" y="1657741"/>
            <a:ext cx="3034014" cy="1380036"/>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2" id="52"/>
            <p:cNvSpPr txBox="true"/>
            <p:nvPr/>
          </p:nvSpPr>
          <p:spPr>
            <a:xfrm>
              <a:off x="0" y="-28575"/>
              <a:ext cx="689010" cy="341975"/>
            </a:xfrm>
            <a:prstGeom prst="rect">
              <a:avLst/>
            </a:prstGeom>
          </p:spPr>
          <p:txBody>
            <a:bodyPr anchor="ctr" rtlCol="false" tIns="71453" lIns="71453" bIns="71453" rIns="71453"/>
            <a:lstStyle/>
            <a:p>
              <a:pPr algn="ctr">
                <a:lnSpc>
                  <a:spcPts val="1959"/>
                </a:lnSpc>
                <a:spcBef>
                  <a:spcPct val="0"/>
                </a:spcBef>
              </a:pPr>
            </a:p>
          </p:txBody>
        </p:sp>
      </p:grpSp>
      <p:sp>
        <p:nvSpPr>
          <p:cNvPr name="AutoShape 53" id="53"/>
          <p:cNvSpPr/>
          <p:nvPr/>
        </p:nvSpPr>
        <p:spPr>
          <a:xfrm flipV="true">
            <a:off x="12882911" y="1938311"/>
            <a:ext cx="0" cy="2484993"/>
          </a:xfrm>
          <a:prstGeom prst="line">
            <a:avLst/>
          </a:prstGeom>
          <a:ln cap="flat" w="9525">
            <a:solidFill>
              <a:srgbClr val="0F6FC6"/>
            </a:solidFill>
            <a:prstDash val="solid"/>
            <a:headEnd type="none" len="sm" w="sm"/>
            <a:tailEnd type="none" len="sm" w="sm"/>
          </a:ln>
        </p:spPr>
      </p:sp>
      <p:grpSp>
        <p:nvGrpSpPr>
          <p:cNvPr name="Group 54" id="54"/>
          <p:cNvGrpSpPr/>
          <p:nvPr/>
        </p:nvGrpSpPr>
        <p:grpSpPr>
          <a:xfrm rot="0">
            <a:off x="11373672" y="1652250"/>
            <a:ext cx="3034014" cy="1380036"/>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6" id="56"/>
            <p:cNvSpPr txBox="true"/>
            <p:nvPr/>
          </p:nvSpPr>
          <p:spPr>
            <a:xfrm>
              <a:off x="0" y="-28575"/>
              <a:ext cx="689010" cy="341975"/>
            </a:xfrm>
            <a:prstGeom prst="rect">
              <a:avLst/>
            </a:prstGeom>
          </p:spPr>
          <p:txBody>
            <a:bodyPr anchor="ctr" rtlCol="false" tIns="71453" lIns="71453" bIns="71453" rIns="71453"/>
            <a:lstStyle/>
            <a:p>
              <a:pPr algn="ctr">
                <a:lnSpc>
                  <a:spcPts val="1959"/>
                </a:lnSpc>
                <a:spcBef>
                  <a:spcPct val="0"/>
                </a:spcBef>
              </a:pPr>
            </a:p>
          </p:txBody>
        </p:sp>
      </p:grpSp>
      <p:grpSp>
        <p:nvGrpSpPr>
          <p:cNvPr name="Group 57" id="57"/>
          <p:cNvGrpSpPr/>
          <p:nvPr/>
        </p:nvGrpSpPr>
        <p:grpSpPr>
          <a:xfrm rot="0">
            <a:off x="5414356" y="662368"/>
            <a:ext cx="7750032" cy="667899"/>
            <a:chOff x="0" y="0"/>
            <a:chExt cx="2040723" cy="175870"/>
          </a:xfrm>
        </p:grpSpPr>
        <p:sp>
          <p:nvSpPr>
            <p:cNvPr name="Freeform 58" id="58"/>
            <p:cNvSpPr/>
            <p:nvPr/>
          </p:nvSpPr>
          <p:spPr>
            <a:xfrm flipH="false" flipV="false" rot="0">
              <a:off x="0" y="0"/>
              <a:ext cx="2040723" cy="175870"/>
            </a:xfrm>
            <a:custGeom>
              <a:avLst/>
              <a:gdLst/>
              <a:ahLst/>
              <a:cxnLst/>
              <a:rect r="r" b="b" t="t" l="l"/>
              <a:pathLst>
                <a:path h="175870" w="2040723">
                  <a:moveTo>
                    <a:pt x="3996" y="0"/>
                  </a:moveTo>
                  <a:lnTo>
                    <a:pt x="2036727" y="0"/>
                  </a:lnTo>
                  <a:cubicBezTo>
                    <a:pt x="2038934" y="0"/>
                    <a:pt x="2040723" y="1789"/>
                    <a:pt x="2040723" y="3996"/>
                  </a:cubicBezTo>
                  <a:lnTo>
                    <a:pt x="2040723" y="171874"/>
                  </a:lnTo>
                  <a:cubicBezTo>
                    <a:pt x="2040723" y="174081"/>
                    <a:pt x="2038934" y="175870"/>
                    <a:pt x="2036727" y="175870"/>
                  </a:cubicBezTo>
                  <a:lnTo>
                    <a:pt x="3996" y="175870"/>
                  </a:lnTo>
                  <a:cubicBezTo>
                    <a:pt x="1789" y="175870"/>
                    <a:pt x="0" y="174081"/>
                    <a:pt x="0" y="171874"/>
                  </a:cubicBezTo>
                  <a:lnTo>
                    <a:pt x="0" y="3996"/>
                  </a:lnTo>
                  <a:cubicBezTo>
                    <a:pt x="0" y="1789"/>
                    <a:pt x="1789" y="0"/>
                    <a:pt x="3996" y="0"/>
                  </a:cubicBezTo>
                  <a:close/>
                </a:path>
              </a:pathLst>
            </a:custGeom>
            <a:solidFill>
              <a:srgbClr val="0F6FC6"/>
            </a:solidFill>
          </p:spPr>
        </p:sp>
        <p:sp>
          <p:nvSpPr>
            <p:cNvPr name="TextBox 59" id="59"/>
            <p:cNvSpPr txBox="true"/>
            <p:nvPr/>
          </p:nvSpPr>
          <p:spPr>
            <a:xfrm>
              <a:off x="0" y="-47625"/>
              <a:ext cx="2040723" cy="223495"/>
            </a:xfrm>
            <a:prstGeom prst="rect">
              <a:avLst/>
            </a:prstGeom>
          </p:spPr>
          <p:txBody>
            <a:bodyPr anchor="ctr" rtlCol="false" tIns="71453" lIns="71453" bIns="71453" rIns="71453"/>
            <a:lstStyle/>
            <a:p>
              <a:pPr algn="ctr">
                <a:lnSpc>
                  <a:spcPts val="3551"/>
                </a:lnSpc>
              </a:pPr>
              <a:r>
                <a:rPr lang="en-US" sz="2573" spc="252">
                  <a:solidFill>
                    <a:srgbClr val="FFFFFF"/>
                  </a:solidFill>
                  <a:latin typeface="Questrial"/>
                  <a:ea typeface="Questrial"/>
                  <a:cs typeface="Questrial"/>
                  <a:sym typeface="Questrial"/>
                </a:rPr>
                <a:t>THE INDUSTRIAL REVOLUTION</a:t>
              </a:r>
            </a:p>
          </p:txBody>
        </p:sp>
      </p:grpSp>
      <p:sp>
        <p:nvSpPr>
          <p:cNvPr name="Freeform 60" id="60"/>
          <p:cNvSpPr/>
          <p:nvPr/>
        </p:nvSpPr>
        <p:spPr>
          <a:xfrm flipH="false" flipV="false" rot="0">
            <a:off x="14541759" y="0"/>
            <a:ext cx="2438797" cy="1826049"/>
          </a:xfrm>
          <a:custGeom>
            <a:avLst/>
            <a:gdLst/>
            <a:ahLst/>
            <a:cxnLst/>
            <a:rect r="r" b="b" t="t" l="l"/>
            <a:pathLst>
              <a:path h="1826049" w="2438797">
                <a:moveTo>
                  <a:pt x="0" y="0"/>
                </a:moveTo>
                <a:lnTo>
                  <a:pt x="2438796" y="0"/>
                </a:lnTo>
                <a:lnTo>
                  <a:pt x="2438796" y="1826049"/>
                </a:lnTo>
                <a:lnTo>
                  <a:pt x="0" y="18260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2018332" y="3032285"/>
            <a:ext cx="2522040" cy="1601496"/>
          </a:xfrm>
          <a:custGeom>
            <a:avLst/>
            <a:gdLst/>
            <a:ahLst/>
            <a:cxnLst/>
            <a:rect r="r" b="b" t="t" l="l"/>
            <a:pathLst>
              <a:path h="1601496" w="2522040">
                <a:moveTo>
                  <a:pt x="0" y="0"/>
                </a:moveTo>
                <a:lnTo>
                  <a:pt x="2522041" y="0"/>
                </a:lnTo>
                <a:lnTo>
                  <a:pt x="2522041" y="1601496"/>
                </a:lnTo>
                <a:lnTo>
                  <a:pt x="0" y="16014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3092922" y="8318114"/>
            <a:ext cx="2067072" cy="1968886"/>
          </a:xfrm>
          <a:custGeom>
            <a:avLst/>
            <a:gdLst/>
            <a:ahLst/>
            <a:cxnLst/>
            <a:rect r="r" b="b" t="t" l="l"/>
            <a:pathLst>
              <a:path h="1968886" w="2067072">
                <a:moveTo>
                  <a:pt x="0" y="0"/>
                </a:moveTo>
                <a:lnTo>
                  <a:pt x="2067073" y="0"/>
                </a:lnTo>
                <a:lnTo>
                  <a:pt x="2067073" y="1968886"/>
                </a:lnTo>
                <a:lnTo>
                  <a:pt x="0" y="19688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5658645" y="8660050"/>
            <a:ext cx="3012871" cy="1626950"/>
          </a:xfrm>
          <a:custGeom>
            <a:avLst/>
            <a:gdLst/>
            <a:ahLst/>
            <a:cxnLst/>
            <a:rect r="r" b="b" t="t" l="l"/>
            <a:pathLst>
              <a:path h="1626950" w="3012871">
                <a:moveTo>
                  <a:pt x="0" y="0"/>
                </a:moveTo>
                <a:lnTo>
                  <a:pt x="3012871" y="0"/>
                </a:lnTo>
                <a:lnTo>
                  <a:pt x="3012871" y="1626950"/>
                </a:lnTo>
                <a:lnTo>
                  <a:pt x="0" y="16269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6980594" y="5679733"/>
            <a:ext cx="1590755" cy="1590755"/>
          </a:xfrm>
          <a:custGeom>
            <a:avLst/>
            <a:gdLst/>
            <a:ahLst/>
            <a:cxnLst/>
            <a:rect r="r" b="b" t="t" l="l"/>
            <a:pathLst>
              <a:path h="1590755" w="1590755">
                <a:moveTo>
                  <a:pt x="0" y="0"/>
                </a:moveTo>
                <a:lnTo>
                  <a:pt x="1590755" y="0"/>
                </a:lnTo>
                <a:lnTo>
                  <a:pt x="1590755" y="1590756"/>
                </a:lnTo>
                <a:lnTo>
                  <a:pt x="0" y="159075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false" flipV="false" rot="0">
            <a:off x="824844" y="0"/>
            <a:ext cx="2386977" cy="3045585"/>
          </a:xfrm>
          <a:custGeom>
            <a:avLst/>
            <a:gdLst/>
            <a:ahLst/>
            <a:cxnLst/>
            <a:rect r="r" b="b" t="t" l="l"/>
            <a:pathLst>
              <a:path h="3045585" w="2386977">
                <a:moveTo>
                  <a:pt x="0" y="0"/>
                </a:moveTo>
                <a:lnTo>
                  <a:pt x="2386977" y="0"/>
                </a:lnTo>
                <a:lnTo>
                  <a:pt x="2386977" y="3045585"/>
                </a:lnTo>
                <a:lnTo>
                  <a:pt x="0" y="30455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6" id="66"/>
          <p:cNvSpPr/>
          <p:nvPr/>
        </p:nvSpPr>
        <p:spPr>
          <a:xfrm flipH="false" flipV="false" rot="0">
            <a:off x="5871955" y="3229363"/>
            <a:ext cx="2668519" cy="1224183"/>
          </a:xfrm>
          <a:custGeom>
            <a:avLst/>
            <a:gdLst/>
            <a:ahLst/>
            <a:cxnLst/>
            <a:rect r="r" b="b" t="t" l="l"/>
            <a:pathLst>
              <a:path h="1224183" w="2668519">
                <a:moveTo>
                  <a:pt x="0" y="0"/>
                </a:moveTo>
                <a:lnTo>
                  <a:pt x="2668519" y="0"/>
                </a:lnTo>
                <a:lnTo>
                  <a:pt x="2668519" y="1224183"/>
                </a:lnTo>
                <a:lnTo>
                  <a:pt x="0" y="122418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7" id="67"/>
          <p:cNvSpPr/>
          <p:nvPr/>
        </p:nvSpPr>
        <p:spPr>
          <a:xfrm flipH="false" flipV="false" rot="0">
            <a:off x="10129779" y="8650525"/>
            <a:ext cx="1753847" cy="1600784"/>
          </a:xfrm>
          <a:custGeom>
            <a:avLst/>
            <a:gdLst/>
            <a:ahLst/>
            <a:cxnLst/>
            <a:rect r="r" b="b" t="t" l="l"/>
            <a:pathLst>
              <a:path h="1600784" w="1753847">
                <a:moveTo>
                  <a:pt x="0" y="0"/>
                </a:moveTo>
                <a:lnTo>
                  <a:pt x="1753847" y="0"/>
                </a:lnTo>
                <a:lnTo>
                  <a:pt x="1753847" y="1600784"/>
                </a:lnTo>
                <a:lnTo>
                  <a:pt x="0" y="160078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8" id="68"/>
          <p:cNvSpPr/>
          <p:nvPr/>
        </p:nvSpPr>
        <p:spPr>
          <a:xfrm flipH="false" flipV="false" rot="0">
            <a:off x="13447069" y="8731309"/>
            <a:ext cx="2665215" cy="1439216"/>
          </a:xfrm>
          <a:custGeom>
            <a:avLst/>
            <a:gdLst/>
            <a:ahLst/>
            <a:cxnLst/>
            <a:rect r="r" b="b" t="t" l="l"/>
            <a:pathLst>
              <a:path h="1439216" w="2665215">
                <a:moveTo>
                  <a:pt x="0" y="0"/>
                </a:moveTo>
                <a:lnTo>
                  <a:pt x="2665215" y="0"/>
                </a:lnTo>
                <a:lnTo>
                  <a:pt x="2665215" y="1439216"/>
                </a:lnTo>
                <a:lnTo>
                  <a:pt x="0" y="143921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9" id="69"/>
          <p:cNvSpPr/>
          <p:nvPr/>
        </p:nvSpPr>
        <p:spPr>
          <a:xfrm flipH="false" flipV="false" rot="0">
            <a:off x="9325404" y="3037777"/>
            <a:ext cx="3129420" cy="1596004"/>
          </a:xfrm>
          <a:custGeom>
            <a:avLst/>
            <a:gdLst/>
            <a:ahLst/>
            <a:cxnLst/>
            <a:rect r="r" b="b" t="t" l="l"/>
            <a:pathLst>
              <a:path h="1596004" w="3129420">
                <a:moveTo>
                  <a:pt x="0" y="0"/>
                </a:moveTo>
                <a:lnTo>
                  <a:pt x="3129420" y="0"/>
                </a:lnTo>
                <a:lnTo>
                  <a:pt x="3129420" y="1596004"/>
                </a:lnTo>
                <a:lnTo>
                  <a:pt x="0" y="159600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70" id="70"/>
          <p:cNvSpPr txBox="true"/>
          <p:nvPr/>
        </p:nvSpPr>
        <p:spPr>
          <a:xfrm rot="0">
            <a:off x="3425129" y="1869739"/>
            <a:ext cx="2734192" cy="878383"/>
          </a:xfrm>
          <a:prstGeom prst="rect">
            <a:avLst/>
          </a:prstGeom>
        </p:spPr>
        <p:txBody>
          <a:bodyPr anchor="t" rtlCol="false" tIns="0" lIns="0" bIns="0" rIns="0">
            <a:spAutoFit/>
          </a:bodyPr>
          <a:lstStyle/>
          <a:p>
            <a:pPr algn="ctr" marL="0" indent="0" lvl="0">
              <a:lnSpc>
                <a:spcPts val="2279"/>
              </a:lnSpc>
              <a:spcBef>
                <a:spcPct val="0"/>
              </a:spcBef>
            </a:pPr>
            <a:r>
              <a:rPr lang="en-US" b="true" sz="1651" spc="161">
                <a:solidFill>
                  <a:srgbClr val="0F6FC6"/>
                </a:solidFill>
                <a:latin typeface="Arial Bold"/>
                <a:ea typeface="Arial Bold"/>
                <a:cs typeface="Arial Bold"/>
                <a:sym typeface="Arial Bold"/>
              </a:rPr>
              <a:t>James Hargreaves</a:t>
            </a:r>
            <a:r>
              <a:rPr lang="en-US" b="true" sz="1651" spc="161">
                <a:solidFill>
                  <a:srgbClr val="000000"/>
                </a:solidFill>
                <a:latin typeface="Arial Bold"/>
                <a:ea typeface="Arial Bold"/>
                <a:cs typeface="Arial Bold"/>
                <a:sym typeface="Arial Bold"/>
              </a:rPr>
              <a:t> </a:t>
            </a:r>
            <a:r>
              <a:rPr lang="en-US" sz="1651" spc="161">
                <a:solidFill>
                  <a:srgbClr val="000000"/>
                </a:solidFill>
                <a:latin typeface="Arial"/>
                <a:ea typeface="Arial"/>
                <a:cs typeface="Arial"/>
                <a:sym typeface="Arial"/>
              </a:rPr>
              <a:t>invents the </a:t>
            </a:r>
            <a:r>
              <a:rPr lang="en-US" b="true" sz="1651" spc="161">
                <a:solidFill>
                  <a:srgbClr val="0F6FC6"/>
                </a:solidFill>
                <a:latin typeface="Arial Bold"/>
                <a:ea typeface="Arial Bold"/>
                <a:cs typeface="Arial Bold"/>
                <a:sym typeface="Arial Bold"/>
              </a:rPr>
              <a:t>Spinning Jenny</a:t>
            </a:r>
          </a:p>
        </p:txBody>
      </p:sp>
      <p:sp>
        <p:nvSpPr>
          <p:cNvPr name="TextBox 71" id="71"/>
          <p:cNvSpPr txBox="true"/>
          <p:nvPr/>
        </p:nvSpPr>
        <p:spPr>
          <a:xfrm rot="0">
            <a:off x="7497267" y="1869739"/>
            <a:ext cx="2734192" cy="878383"/>
          </a:xfrm>
          <a:prstGeom prst="rect">
            <a:avLst/>
          </a:prstGeom>
        </p:spPr>
        <p:txBody>
          <a:bodyPr anchor="t" rtlCol="false" tIns="0" lIns="0" bIns="0" rIns="0">
            <a:spAutoFit/>
          </a:bodyPr>
          <a:lstStyle/>
          <a:p>
            <a:pPr algn="ctr" marL="0" indent="0" lvl="0">
              <a:lnSpc>
                <a:spcPts val="2279"/>
              </a:lnSpc>
              <a:spcBef>
                <a:spcPct val="0"/>
              </a:spcBef>
            </a:pPr>
            <a:r>
              <a:rPr lang="en-US" b="true" sz="1651" spc="161">
                <a:solidFill>
                  <a:srgbClr val="0F6FC6"/>
                </a:solidFill>
                <a:latin typeface="Arial Bold"/>
                <a:ea typeface="Arial Bold"/>
                <a:cs typeface="Arial Bold"/>
                <a:sym typeface="Arial Bold"/>
              </a:rPr>
              <a:t>The Origin of Species</a:t>
            </a:r>
            <a:r>
              <a:rPr lang="en-US" b="true" sz="1651" spc="161">
                <a:solidFill>
                  <a:srgbClr val="000000"/>
                </a:solidFill>
                <a:latin typeface="Arial Bold"/>
                <a:ea typeface="Arial Bold"/>
                <a:cs typeface="Arial Bold"/>
                <a:sym typeface="Arial Bold"/>
              </a:rPr>
              <a:t> </a:t>
            </a:r>
            <a:r>
              <a:rPr lang="en-US" sz="1651" spc="161">
                <a:solidFill>
                  <a:srgbClr val="000000"/>
                </a:solidFill>
                <a:latin typeface="Arial"/>
                <a:ea typeface="Arial"/>
                <a:cs typeface="Arial"/>
                <a:sym typeface="Arial"/>
              </a:rPr>
              <a:t>is published by </a:t>
            </a:r>
            <a:r>
              <a:rPr lang="en-US" b="true" sz="1651" spc="161">
                <a:solidFill>
                  <a:srgbClr val="0F6FC6"/>
                </a:solidFill>
                <a:latin typeface="Arial Bold"/>
                <a:ea typeface="Arial Bold"/>
                <a:cs typeface="Arial Bold"/>
                <a:sym typeface="Arial Bold"/>
              </a:rPr>
              <a:t>Charles Darwin</a:t>
            </a:r>
          </a:p>
        </p:txBody>
      </p:sp>
      <p:sp>
        <p:nvSpPr>
          <p:cNvPr name="TextBox 72" id="72"/>
          <p:cNvSpPr txBox="true"/>
          <p:nvPr/>
        </p:nvSpPr>
        <p:spPr>
          <a:xfrm rot="0">
            <a:off x="11507950" y="2016807"/>
            <a:ext cx="2734192" cy="595229"/>
          </a:xfrm>
          <a:prstGeom prst="rect">
            <a:avLst/>
          </a:prstGeom>
        </p:spPr>
        <p:txBody>
          <a:bodyPr anchor="t" rtlCol="false" tIns="0" lIns="0" bIns="0" rIns="0">
            <a:spAutoFit/>
          </a:bodyPr>
          <a:lstStyle/>
          <a:p>
            <a:pPr algn="ctr" marL="0" indent="0" lvl="0">
              <a:lnSpc>
                <a:spcPts val="2279"/>
              </a:lnSpc>
              <a:spcBef>
                <a:spcPct val="0"/>
              </a:spcBef>
            </a:pPr>
            <a:r>
              <a:rPr lang="en-US" b="true" sz="1651" spc="161">
                <a:solidFill>
                  <a:srgbClr val="0F6FC6"/>
                </a:solidFill>
                <a:latin typeface="Arial Bold"/>
                <a:ea typeface="Arial Bold"/>
                <a:cs typeface="Arial Bold"/>
                <a:sym typeface="Arial Bold"/>
              </a:rPr>
              <a:t>The first automobile</a:t>
            </a:r>
            <a:r>
              <a:rPr lang="en-US" b="true" sz="1651" spc="161">
                <a:solidFill>
                  <a:srgbClr val="000000"/>
                </a:solidFill>
                <a:latin typeface="Arial Bold"/>
                <a:ea typeface="Arial Bold"/>
                <a:cs typeface="Arial Bold"/>
                <a:sym typeface="Arial Bold"/>
              </a:rPr>
              <a:t> </a:t>
            </a:r>
            <a:r>
              <a:rPr lang="en-US" sz="1651" spc="161">
                <a:solidFill>
                  <a:srgbClr val="000000"/>
                </a:solidFill>
                <a:latin typeface="Arial"/>
                <a:ea typeface="Arial"/>
                <a:cs typeface="Arial"/>
                <a:sym typeface="Arial"/>
              </a:rPr>
              <a:t>was invented.</a:t>
            </a:r>
            <a:r>
              <a:rPr lang="en-US" b="true" sz="1651" spc="161">
                <a:solidFill>
                  <a:srgbClr val="000000"/>
                </a:solidFill>
                <a:latin typeface="Arial Bold"/>
                <a:ea typeface="Arial Bold"/>
                <a:cs typeface="Arial Bold"/>
                <a:sym typeface="Arial Bold"/>
              </a:rPr>
              <a:t> </a:t>
            </a:r>
          </a:p>
        </p:txBody>
      </p:sp>
      <p:sp>
        <p:nvSpPr>
          <p:cNvPr name="TextBox 73" id="73"/>
          <p:cNvSpPr txBox="true"/>
          <p:nvPr/>
        </p:nvSpPr>
        <p:spPr>
          <a:xfrm rot="0">
            <a:off x="1420416" y="7388645"/>
            <a:ext cx="2734192" cy="1029941"/>
          </a:xfrm>
          <a:prstGeom prst="rect">
            <a:avLst/>
          </a:prstGeom>
        </p:spPr>
        <p:txBody>
          <a:bodyPr anchor="t" rtlCol="false" tIns="0" lIns="0" bIns="0" rIns="0">
            <a:spAutoFit/>
          </a:bodyPr>
          <a:lstStyle/>
          <a:p>
            <a:pPr algn="ctr" marL="0" indent="0" lvl="0">
              <a:lnSpc>
                <a:spcPts val="2051"/>
              </a:lnSpc>
              <a:spcBef>
                <a:spcPct val="0"/>
              </a:spcBef>
            </a:pPr>
            <a:r>
              <a:rPr lang="en-US" b="true" sz="1486" spc="145">
                <a:solidFill>
                  <a:srgbClr val="0F6FC6"/>
                </a:solidFill>
                <a:latin typeface="Arial Bold"/>
                <a:ea typeface="Arial Bold"/>
                <a:cs typeface="Arial Bold"/>
                <a:sym typeface="Arial Bold"/>
              </a:rPr>
              <a:t>Rotary Steam engine</a:t>
            </a:r>
            <a:r>
              <a:rPr lang="en-US" sz="1486" spc="145">
                <a:solidFill>
                  <a:srgbClr val="000000"/>
                </a:solidFill>
                <a:latin typeface="Arial"/>
                <a:ea typeface="Arial"/>
                <a:cs typeface="Arial"/>
                <a:sym typeface="Arial"/>
              </a:rPr>
              <a:t> – </a:t>
            </a:r>
            <a:r>
              <a:rPr lang="en-US" b="true" sz="1486" spc="145">
                <a:solidFill>
                  <a:srgbClr val="0F6FC6"/>
                </a:solidFill>
                <a:latin typeface="Arial Bold"/>
                <a:ea typeface="Arial Bold"/>
                <a:cs typeface="Arial Bold"/>
                <a:sym typeface="Arial Bold"/>
              </a:rPr>
              <a:t>James Watt</a:t>
            </a:r>
            <a:r>
              <a:rPr lang="en-US" sz="1486" spc="145">
                <a:solidFill>
                  <a:srgbClr val="000000"/>
                </a:solidFill>
                <a:latin typeface="Arial"/>
                <a:ea typeface="Arial"/>
                <a:cs typeface="Arial"/>
                <a:sym typeface="Arial"/>
              </a:rPr>
              <a:t> improved the steam engine so it could be transported and used</a:t>
            </a:r>
          </a:p>
        </p:txBody>
      </p:sp>
      <p:sp>
        <p:nvSpPr>
          <p:cNvPr name="TextBox 74" id="74"/>
          <p:cNvSpPr txBox="true"/>
          <p:nvPr/>
        </p:nvSpPr>
        <p:spPr>
          <a:xfrm rot="0">
            <a:off x="5309906" y="7329660"/>
            <a:ext cx="2734192" cy="1161537"/>
          </a:xfrm>
          <a:prstGeom prst="rect">
            <a:avLst/>
          </a:prstGeom>
        </p:spPr>
        <p:txBody>
          <a:bodyPr anchor="t" rtlCol="false" tIns="0" lIns="0" bIns="0" rIns="0">
            <a:spAutoFit/>
          </a:bodyPr>
          <a:lstStyle/>
          <a:p>
            <a:pPr algn="ctr" marL="0" indent="0" lvl="0">
              <a:lnSpc>
                <a:spcPts val="2279"/>
              </a:lnSpc>
              <a:spcBef>
                <a:spcPct val="0"/>
              </a:spcBef>
            </a:pPr>
            <a:r>
              <a:rPr lang="en-US" b="true" sz="1651" spc="161">
                <a:solidFill>
                  <a:srgbClr val="0F6FC6"/>
                </a:solidFill>
                <a:latin typeface="Arial Bold"/>
                <a:ea typeface="Arial Bold"/>
                <a:cs typeface="Arial Bold"/>
                <a:sym typeface="Arial Bold"/>
              </a:rPr>
              <a:t>Edward Jenner </a:t>
            </a:r>
            <a:r>
              <a:rPr lang="en-US" sz="1651" spc="161">
                <a:solidFill>
                  <a:srgbClr val="000000"/>
                </a:solidFill>
                <a:latin typeface="Arial"/>
                <a:ea typeface="Arial"/>
                <a:cs typeface="Arial"/>
                <a:sym typeface="Arial"/>
              </a:rPr>
              <a:t>creates the vaccine for smallpox, the first eradicated disease</a:t>
            </a:r>
          </a:p>
        </p:txBody>
      </p:sp>
      <p:sp>
        <p:nvSpPr>
          <p:cNvPr name="TextBox 75" id="75"/>
          <p:cNvSpPr txBox="true"/>
          <p:nvPr/>
        </p:nvSpPr>
        <p:spPr>
          <a:xfrm rot="0">
            <a:off x="9570721" y="7520697"/>
            <a:ext cx="2734192" cy="595229"/>
          </a:xfrm>
          <a:prstGeom prst="rect">
            <a:avLst/>
          </a:prstGeom>
        </p:spPr>
        <p:txBody>
          <a:bodyPr anchor="t" rtlCol="false" tIns="0" lIns="0" bIns="0" rIns="0">
            <a:spAutoFit/>
          </a:bodyPr>
          <a:lstStyle/>
          <a:p>
            <a:pPr algn="ctr" marL="0" indent="0" lvl="0">
              <a:lnSpc>
                <a:spcPts val="2279"/>
              </a:lnSpc>
              <a:spcBef>
                <a:spcPct val="0"/>
              </a:spcBef>
            </a:pPr>
            <a:r>
              <a:rPr lang="en-US" b="true" sz="1651" spc="161">
                <a:solidFill>
                  <a:srgbClr val="0F6FC6"/>
                </a:solidFill>
                <a:latin typeface="Arial Bold"/>
                <a:ea typeface="Arial Bold"/>
                <a:cs typeface="Arial Bold"/>
                <a:sym typeface="Arial Bold"/>
              </a:rPr>
              <a:t>Alfred Nobel </a:t>
            </a:r>
            <a:r>
              <a:rPr lang="en-US" sz="1651" spc="161">
                <a:solidFill>
                  <a:srgbClr val="000000"/>
                </a:solidFill>
                <a:latin typeface="Arial"/>
                <a:ea typeface="Arial"/>
                <a:cs typeface="Arial"/>
                <a:sym typeface="Arial"/>
              </a:rPr>
              <a:t>invents </a:t>
            </a:r>
            <a:r>
              <a:rPr lang="en-US" b="true" sz="1651" spc="161">
                <a:solidFill>
                  <a:srgbClr val="0F6FC6"/>
                </a:solidFill>
                <a:latin typeface="Arial Bold"/>
                <a:ea typeface="Arial Bold"/>
                <a:cs typeface="Arial Bold"/>
                <a:sym typeface="Arial Bold"/>
              </a:rPr>
              <a:t>dynamite</a:t>
            </a:r>
            <a:r>
              <a:rPr lang="en-US" sz="1651" spc="161">
                <a:solidFill>
                  <a:srgbClr val="000000"/>
                </a:solidFill>
                <a:latin typeface="Arial"/>
                <a:ea typeface="Arial"/>
                <a:cs typeface="Arial"/>
                <a:sym typeface="Arial"/>
              </a:rPr>
              <a:t>.</a:t>
            </a:r>
          </a:p>
        </p:txBody>
      </p:sp>
      <p:sp>
        <p:nvSpPr>
          <p:cNvPr name="TextBox 76" id="76"/>
          <p:cNvSpPr txBox="true"/>
          <p:nvPr/>
        </p:nvSpPr>
        <p:spPr>
          <a:xfrm rot="0">
            <a:off x="13603170" y="7627380"/>
            <a:ext cx="2734192" cy="595229"/>
          </a:xfrm>
          <a:prstGeom prst="rect">
            <a:avLst/>
          </a:prstGeom>
        </p:spPr>
        <p:txBody>
          <a:bodyPr anchor="t" rtlCol="false" tIns="0" lIns="0" bIns="0" rIns="0">
            <a:spAutoFit/>
          </a:bodyPr>
          <a:lstStyle/>
          <a:p>
            <a:pPr algn="ctr" marL="0" indent="0" lvl="0">
              <a:lnSpc>
                <a:spcPts val="2279"/>
              </a:lnSpc>
              <a:spcBef>
                <a:spcPct val="0"/>
              </a:spcBef>
            </a:pPr>
            <a:r>
              <a:rPr lang="en-US" sz="1651" spc="161">
                <a:solidFill>
                  <a:srgbClr val="000000"/>
                </a:solidFill>
                <a:latin typeface="Arial"/>
                <a:ea typeface="Arial"/>
                <a:cs typeface="Arial"/>
                <a:sym typeface="Arial"/>
              </a:rPr>
              <a:t>The </a:t>
            </a:r>
            <a:r>
              <a:rPr lang="en-US" b="true" sz="1651" spc="161">
                <a:solidFill>
                  <a:srgbClr val="0F6FC6"/>
                </a:solidFill>
                <a:latin typeface="Arial Bold"/>
                <a:ea typeface="Arial Bold"/>
                <a:cs typeface="Arial Bold"/>
                <a:sym typeface="Arial Bold"/>
              </a:rPr>
              <a:t>Zeppelin </a:t>
            </a:r>
            <a:r>
              <a:rPr lang="en-US" sz="1651" spc="161">
                <a:solidFill>
                  <a:srgbClr val="000000"/>
                </a:solidFill>
                <a:latin typeface="Arial"/>
                <a:ea typeface="Arial"/>
                <a:cs typeface="Arial"/>
                <a:sym typeface="Arial"/>
              </a:rPr>
              <a:t>is invented.</a:t>
            </a:r>
          </a:p>
        </p:txBody>
      </p:sp>
      <p:sp>
        <p:nvSpPr>
          <p:cNvPr name="TextBox 77" id="77"/>
          <p:cNvSpPr txBox="true"/>
          <p:nvPr/>
        </p:nvSpPr>
        <p:spPr>
          <a:xfrm rot="0">
            <a:off x="7923346" y="-76200"/>
            <a:ext cx="2761775" cy="384505"/>
          </a:xfrm>
          <a:prstGeom prst="rect">
            <a:avLst/>
          </a:prstGeom>
        </p:spPr>
        <p:txBody>
          <a:bodyPr anchor="t" rtlCol="false" tIns="0" lIns="0" bIns="0" rIns="0">
            <a:spAutoFit/>
          </a:bodyPr>
          <a:lstStyle/>
          <a:p>
            <a:pPr algn="ctr">
              <a:lnSpc>
                <a:spcPts val="2944"/>
              </a:lnSpc>
            </a:pPr>
            <a:r>
              <a:rPr lang="en-US" b="true" sz="2103">
                <a:solidFill>
                  <a:srgbClr val="0F6FC6"/>
                </a:solidFill>
                <a:latin typeface="Old Standard Bold"/>
                <a:ea typeface="Old Standard Bold"/>
                <a:cs typeface="Old Standard Bold"/>
                <a:sym typeface="Old Standard Bold"/>
              </a:rPr>
              <a:t>Chapter 16</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Prisons</a:t>
            </a:r>
          </a:p>
        </p:txBody>
      </p:sp>
      <p:sp>
        <p:nvSpPr>
          <p:cNvPr name="TextBox 9" id="9"/>
          <p:cNvSpPr txBox="true"/>
          <p:nvPr/>
        </p:nvSpPr>
        <p:spPr>
          <a:xfrm rot="0">
            <a:off x="1028700" y="2139949"/>
            <a:ext cx="15609955" cy="6175374"/>
          </a:xfrm>
          <a:prstGeom prst="rect">
            <a:avLst/>
          </a:prstGeom>
        </p:spPr>
        <p:txBody>
          <a:bodyPr anchor="t" rtlCol="false" tIns="0" lIns="0" bIns="0" rIns="0">
            <a:spAutoFit/>
          </a:bodyPr>
          <a:lstStyle/>
          <a:p>
            <a:pPr algn="just" marL="539754" indent="-269877" lvl="1">
              <a:lnSpc>
                <a:spcPts val="3500"/>
              </a:lnSpc>
              <a:buFont typeface="Arial"/>
              <a:buChar char="•"/>
            </a:pPr>
            <a:r>
              <a:rPr lang="en-US" sz="2500">
                <a:solidFill>
                  <a:srgbClr val="000000"/>
                </a:solidFill>
                <a:latin typeface="Arial"/>
                <a:ea typeface="Arial"/>
                <a:cs typeface="Arial"/>
                <a:sym typeface="Arial"/>
              </a:rPr>
              <a:t>Prior to the 19ᵗʰ Century, prisons were only used to hold people awaiting trial. </a:t>
            </a:r>
            <a:r>
              <a:rPr lang="en-US" sz="2500">
                <a:solidFill>
                  <a:srgbClr val="000000"/>
                </a:solidFill>
                <a:latin typeface="Arial"/>
                <a:ea typeface="Arial"/>
                <a:cs typeface="Arial"/>
                <a:sym typeface="Arial"/>
              </a:rPr>
              <a:t>Conditions were usually bad and disease spread quickly. All types of prisoners were grouped together in one space. Robert Peel began the process of prison reform with the </a:t>
            </a:r>
            <a:r>
              <a:rPr lang="en-US" b="true" sz="2500">
                <a:solidFill>
                  <a:srgbClr val="000000"/>
                </a:solidFill>
                <a:latin typeface="Arial Bold"/>
                <a:ea typeface="Arial Bold"/>
                <a:cs typeface="Arial Bold"/>
                <a:sym typeface="Arial Bold"/>
              </a:rPr>
              <a:t>Gaols Act 1823</a:t>
            </a:r>
            <a:r>
              <a:rPr lang="en-US" sz="2500">
                <a:solidFill>
                  <a:srgbClr val="000000"/>
                </a:solidFill>
                <a:latin typeface="Arial"/>
                <a:ea typeface="Arial"/>
                <a:cs typeface="Arial"/>
                <a:sym typeface="Arial"/>
              </a:rPr>
              <a:t> which separated prisoners by gender and category of crime. It also introduced paid wages for gaolers and the removal of chains for prisoners. </a:t>
            </a:r>
          </a:p>
          <a:p>
            <a:pPr algn="just" marL="539754" indent="-269877" lvl="1">
              <a:lnSpc>
                <a:spcPts val="3500"/>
              </a:lnSpc>
              <a:buFont typeface="Arial"/>
              <a:buChar char="•"/>
            </a:pPr>
            <a:r>
              <a:rPr lang="en-US" sz="2500">
                <a:solidFill>
                  <a:srgbClr val="000000"/>
                </a:solidFill>
                <a:latin typeface="Arial"/>
                <a:ea typeface="Arial"/>
                <a:cs typeface="Arial"/>
                <a:sym typeface="Arial"/>
              </a:rPr>
              <a:t>Later improvements included the building of 90 new prisons between 1842 and 1877; the first of these was </a:t>
            </a:r>
            <a:r>
              <a:rPr lang="en-US" b="true" sz="2500">
                <a:solidFill>
                  <a:srgbClr val="000000"/>
                </a:solidFill>
                <a:latin typeface="Arial Bold"/>
                <a:ea typeface="Arial Bold"/>
                <a:cs typeface="Arial Bold"/>
                <a:sym typeface="Arial Bold"/>
              </a:rPr>
              <a:t>Pentonville Prison </a:t>
            </a:r>
            <a:r>
              <a:rPr lang="en-US" sz="2500">
                <a:solidFill>
                  <a:srgbClr val="000000"/>
                </a:solidFill>
                <a:latin typeface="Arial"/>
                <a:ea typeface="Arial"/>
                <a:cs typeface="Arial"/>
                <a:sym typeface="Arial"/>
              </a:rPr>
              <a:t>in </a:t>
            </a:r>
            <a:r>
              <a:rPr lang="en-US" b="true" sz="2500">
                <a:solidFill>
                  <a:srgbClr val="000000"/>
                </a:solidFill>
                <a:latin typeface="Arial Bold"/>
                <a:ea typeface="Arial Bold"/>
                <a:cs typeface="Arial Bold"/>
                <a:sym typeface="Arial Bold"/>
              </a:rPr>
              <a:t>London</a:t>
            </a:r>
            <a:r>
              <a:rPr lang="en-US" sz="2500">
                <a:solidFill>
                  <a:srgbClr val="000000"/>
                </a:solidFill>
                <a:latin typeface="Arial"/>
                <a:ea typeface="Arial"/>
                <a:cs typeface="Arial"/>
                <a:sym typeface="Arial"/>
              </a:rPr>
              <a:t>. While conditions improved, the manner in which prison life was organised made life difficult for the prisoners. Prisons were run on the </a:t>
            </a:r>
            <a:r>
              <a:rPr lang="en-US" b="true" sz="2500">
                <a:solidFill>
                  <a:srgbClr val="000000"/>
                </a:solidFill>
                <a:latin typeface="Arial Bold"/>
                <a:ea typeface="Arial Bold"/>
                <a:cs typeface="Arial Bold"/>
                <a:sym typeface="Arial Bold"/>
              </a:rPr>
              <a:t>Separate System </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prisoners were kept in their own cells</a:t>
            </a:r>
            <a:r>
              <a:rPr lang="en-US" sz="2500">
                <a:solidFill>
                  <a:srgbClr val="000000"/>
                </a:solidFill>
                <a:latin typeface="Arial"/>
                <a:ea typeface="Arial"/>
                <a:cs typeface="Arial"/>
                <a:sym typeface="Arial"/>
              </a:rPr>
              <a:t>. Prisons were also run by the </a:t>
            </a:r>
            <a:r>
              <a:rPr lang="en-US" b="true" sz="2500">
                <a:solidFill>
                  <a:srgbClr val="000000"/>
                </a:solidFill>
                <a:latin typeface="Arial Bold"/>
                <a:ea typeface="Arial Bold"/>
                <a:cs typeface="Arial Bold"/>
                <a:sym typeface="Arial Bold"/>
              </a:rPr>
              <a:t>Silent System </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hard labour in silence</a:t>
            </a:r>
            <a:r>
              <a:rPr lang="en-US" sz="2500">
                <a:solidFill>
                  <a:srgbClr val="000000"/>
                </a:solidFill>
                <a:latin typeface="Arial"/>
                <a:ea typeface="Arial"/>
                <a:cs typeface="Arial"/>
                <a:sym typeface="Arial"/>
              </a:rPr>
              <a:t> (‘hard labour, hard fare and hard board’).</a:t>
            </a:r>
          </a:p>
          <a:p>
            <a:pPr algn="just" marL="539754" indent="-269877" lvl="1">
              <a:lnSpc>
                <a:spcPts val="3500"/>
              </a:lnSpc>
              <a:spcBef>
                <a:spcPct val="0"/>
              </a:spcBef>
              <a:buFont typeface="Arial"/>
              <a:buChar char="•"/>
            </a:pPr>
            <a:r>
              <a:rPr lang="en-US" sz="2500">
                <a:solidFill>
                  <a:srgbClr val="000000"/>
                </a:solidFill>
                <a:latin typeface="Arial"/>
                <a:ea typeface="Arial"/>
                <a:cs typeface="Arial"/>
                <a:sym typeface="Arial"/>
              </a:rPr>
              <a:t>During the first half of the 19ᵗʰ Century, hangings were held in public; a practice which dated back as far as the Middle Ages. Instead of deterring crime, public hangings had become scenes of laughter and drunkenness – leading to the last public hanging in Britain being conducted in 1868. Hangings also became more effective in killing the victims. In the 1870s, the long drop technique was introduced; this resulted in the neck of the victim being snapped which caused instant death.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65200" y="1391284"/>
            <a:ext cx="15008859" cy="7504430"/>
          </a:xfrm>
          <a:custGeom>
            <a:avLst/>
            <a:gdLst/>
            <a:ahLst/>
            <a:cxnLst/>
            <a:rect r="r" b="b" t="t" l="l"/>
            <a:pathLst>
              <a:path h="7504430" w="15008859">
                <a:moveTo>
                  <a:pt x="0" y="0"/>
                </a:moveTo>
                <a:lnTo>
                  <a:pt x="15008859" y="0"/>
                </a:lnTo>
                <a:lnTo>
                  <a:pt x="15008859" y="7504430"/>
                </a:lnTo>
                <a:lnTo>
                  <a:pt x="0" y="7504430"/>
                </a:lnTo>
                <a:lnTo>
                  <a:pt x="0" y="0"/>
                </a:lnTo>
                <a:close/>
              </a:path>
            </a:pathLst>
          </a:custGeom>
          <a:blipFill>
            <a:blip r:embed="rId2"/>
            <a:stretch>
              <a:fillRect l="-112" t="0" r="-112" b="0"/>
            </a:stretch>
          </a:blipFill>
        </p:spPr>
      </p:sp>
      <p:grpSp>
        <p:nvGrpSpPr>
          <p:cNvPr name="Group 3" id="3"/>
          <p:cNvGrpSpPr/>
          <p:nvPr/>
        </p:nvGrpSpPr>
        <p:grpSpPr>
          <a:xfrm rot="0">
            <a:off x="0" y="0"/>
            <a:ext cx="685800" cy="10287000"/>
            <a:chOff x="0" y="0"/>
            <a:chExt cx="914400" cy="13716000"/>
          </a:xfrm>
        </p:grpSpPr>
        <p:sp>
          <p:nvSpPr>
            <p:cNvPr name="Freeform 4" id="4"/>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5" id="5"/>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6" id="6"/>
          <p:cNvGrpSpPr/>
          <p:nvPr/>
        </p:nvGrpSpPr>
        <p:grpSpPr>
          <a:xfrm rot="0">
            <a:off x="16939260" y="0"/>
            <a:ext cx="1371600" cy="10287000"/>
            <a:chOff x="0" y="0"/>
            <a:chExt cx="1828800" cy="13716000"/>
          </a:xfrm>
        </p:grpSpPr>
        <p:sp>
          <p:nvSpPr>
            <p:cNvPr name="Freeform 7" id="7"/>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grpSp>
        <p:nvGrpSpPr>
          <p:cNvPr name="Group 9" id="9"/>
          <p:cNvGrpSpPr/>
          <p:nvPr/>
        </p:nvGrpSpPr>
        <p:grpSpPr>
          <a:xfrm rot="0">
            <a:off x="11383909" y="9739685"/>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
        <p:nvSpPr>
          <p:cNvPr name="TextBox 16" id="16"/>
          <p:cNvSpPr txBox="true"/>
          <p:nvPr/>
        </p:nvSpPr>
        <p:spPr>
          <a:xfrm rot="0">
            <a:off x="1028700" y="9794295"/>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13"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14"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15" tooltip="https://www.gilleducation.ie/"/>
              </a:rPr>
              <a:t>Gill Education</a:t>
            </a:r>
            <a:r>
              <a:rPr lang="en-US" sz="1800">
                <a:solidFill>
                  <a:srgbClr val="000000"/>
                </a:solidFill>
                <a:latin typeface="Arial"/>
                <a:ea typeface="Arial"/>
                <a:cs typeface="Arial"/>
                <a:sym typeface="Arial"/>
              </a:rPr>
              <a:t>)</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Who made the laws in 18th Century Britain?</a:t>
            </a:r>
          </a:p>
          <a:p>
            <a:pPr algn="l" marL="647702" indent="-323851" lvl="1">
              <a:lnSpc>
                <a:spcPts val="4200"/>
              </a:lnSpc>
              <a:buAutoNum type="arabicPeriod" startAt="1"/>
            </a:pPr>
            <a:r>
              <a:rPr lang="en-US" sz="3000">
                <a:solidFill>
                  <a:srgbClr val="0DA33B"/>
                </a:solidFill>
                <a:latin typeface="Arial"/>
                <a:ea typeface="Arial"/>
                <a:cs typeface="Arial"/>
                <a:sym typeface="Arial"/>
              </a:rPr>
              <a:t>How many offences had hanging as a punishment?</a:t>
            </a:r>
          </a:p>
          <a:p>
            <a:pPr algn="l" marL="647702" indent="-323851" lvl="1">
              <a:lnSpc>
                <a:spcPts val="4200"/>
              </a:lnSpc>
              <a:buAutoNum type="arabicPeriod" startAt="1"/>
            </a:pPr>
            <a:r>
              <a:rPr lang="en-US" sz="3000">
                <a:solidFill>
                  <a:srgbClr val="0DA33B"/>
                </a:solidFill>
                <a:latin typeface="Arial"/>
                <a:ea typeface="Arial"/>
                <a:cs typeface="Arial"/>
                <a:sym typeface="Arial"/>
              </a:rPr>
              <a:t>Name two people who promoted prison reform.</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they say prisons should be reformed?</a:t>
            </a:r>
          </a:p>
          <a:p>
            <a:pPr algn="l" marL="647702" indent="-323851" lvl="1">
              <a:lnSpc>
                <a:spcPts val="4200"/>
              </a:lnSpc>
              <a:buAutoNum type="arabicPeriod" startAt="1"/>
            </a:pPr>
            <a:r>
              <a:rPr lang="en-US" sz="3000">
                <a:solidFill>
                  <a:srgbClr val="0DA33B"/>
                </a:solidFill>
                <a:latin typeface="Arial"/>
                <a:ea typeface="Arial"/>
                <a:cs typeface="Arial"/>
                <a:sym typeface="Arial"/>
              </a:rPr>
              <a:t>Who was the Home Secretary who promoted changes in prison conditions?</a:t>
            </a:r>
          </a:p>
          <a:p>
            <a:pPr algn="l" marL="647702" indent="-323851" lvl="1">
              <a:lnSpc>
                <a:spcPts val="4200"/>
              </a:lnSpc>
              <a:buAutoNum type="arabicPeriod" startAt="1"/>
            </a:pPr>
            <a:r>
              <a:rPr lang="en-US" sz="3000">
                <a:solidFill>
                  <a:srgbClr val="0DA33B"/>
                </a:solidFill>
                <a:latin typeface="Arial"/>
                <a:ea typeface="Arial"/>
                <a:cs typeface="Arial"/>
                <a:sym typeface="Arial"/>
              </a:rPr>
              <a:t>Why did some MPs oppose improvements in prison condition. </a:t>
            </a:r>
          </a:p>
          <a:p>
            <a:pPr algn="l" marL="647702" indent="-323851" lvl="1">
              <a:lnSpc>
                <a:spcPts val="4200"/>
              </a:lnSpc>
              <a:buAutoNum type="arabicPeriod" startAt="1"/>
            </a:pPr>
            <a:r>
              <a:rPr lang="en-US" sz="3000">
                <a:solidFill>
                  <a:srgbClr val="0DA33B"/>
                </a:solidFill>
                <a:latin typeface="Arial"/>
                <a:ea typeface="Arial"/>
                <a:cs typeface="Arial"/>
                <a:sym typeface="Arial"/>
              </a:rPr>
              <a:t>What change did Robert Peel introduce in policing? </a:t>
            </a:r>
          </a:p>
        </p:txBody>
      </p:sp>
      <p:sp>
        <p:nvSpPr>
          <p:cNvPr name="TextBox 9" id="9"/>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b="true" sz="5000">
                <a:solidFill>
                  <a:srgbClr val="004AAD"/>
                </a:solidFill>
                <a:latin typeface="Arial Bold"/>
                <a:ea typeface="Arial Bold"/>
                <a:cs typeface="Arial Bold"/>
                <a:sym typeface="Arial Bold"/>
              </a:rPr>
              <a:t>Questions pg. 483 (Making History, 2nd Edition)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2120899"/>
            <a:ext cx="15609955" cy="5381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new crimes were committed in a rapidly changing society?</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most common crime in the 19th Century?</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people view punishment of criminals?</a:t>
            </a:r>
          </a:p>
          <a:p>
            <a:pPr algn="l" marL="647702" indent="-323851" lvl="1">
              <a:lnSpc>
                <a:spcPts val="4200"/>
              </a:lnSpc>
              <a:buAutoNum type="arabicPeriod" startAt="1"/>
            </a:pPr>
            <a:r>
              <a:rPr lang="en-US" sz="3000">
                <a:solidFill>
                  <a:srgbClr val="0DA33B"/>
                </a:solidFill>
                <a:latin typeface="Arial"/>
                <a:ea typeface="Arial"/>
                <a:cs typeface="Arial"/>
                <a:sym typeface="Arial"/>
              </a:rPr>
              <a:t>Did people favour hanging as a punishment?</a:t>
            </a:r>
          </a:p>
          <a:p>
            <a:pPr algn="l" marL="647702" indent="-323851" lvl="1">
              <a:lnSpc>
                <a:spcPts val="4200"/>
              </a:lnSpc>
              <a:buAutoNum type="arabicPeriod" startAt="1"/>
            </a:pPr>
            <a:r>
              <a:rPr lang="en-US" sz="3000">
                <a:solidFill>
                  <a:srgbClr val="0DA33B"/>
                </a:solidFill>
                <a:latin typeface="Arial"/>
                <a:ea typeface="Arial"/>
                <a:cs typeface="Arial"/>
                <a:sym typeface="Arial"/>
              </a:rPr>
              <a:t>Where did Britain transport criminals?</a:t>
            </a:r>
          </a:p>
          <a:p>
            <a:pPr algn="l" marL="647702" indent="-323851" lvl="1">
              <a:lnSpc>
                <a:spcPts val="4200"/>
              </a:lnSpc>
              <a:buAutoNum type="arabicPeriod" startAt="1"/>
            </a:pPr>
            <a:r>
              <a:rPr lang="en-US" sz="3000">
                <a:solidFill>
                  <a:srgbClr val="0DA33B"/>
                </a:solidFill>
                <a:latin typeface="Arial"/>
                <a:ea typeface="Arial"/>
                <a:cs typeface="Arial"/>
                <a:sym typeface="Arial"/>
              </a:rPr>
              <a:t>What did they do in that country?</a:t>
            </a:r>
          </a:p>
          <a:p>
            <a:pPr algn="l" marL="647702" indent="-323851" lvl="1">
              <a:lnSpc>
                <a:spcPts val="4200"/>
              </a:lnSpc>
              <a:buAutoNum type="arabicPeriod" startAt="1"/>
            </a:pPr>
            <a:r>
              <a:rPr lang="en-US" sz="3000">
                <a:solidFill>
                  <a:srgbClr val="0DA33B"/>
                </a:solidFill>
                <a:latin typeface="Arial"/>
                <a:ea typeface="Arial"/>
                <a:cs typeface="Arial"/>
                <a:sym typeface="Arial"/>
              </a:rPr>
              <a:t>Name one term of the Gaols Act, 1823.</a:t>
            </a:r>
          </a:p>
          <a:p>
            <a:pPr algn="l" marL="647702" indent="-323851" lvl="1">
              <a:lnSpc>
                <a:spcPts val="4200"/>
              </a:lnSpc>
              <a:buAutoNum type="arabicPeriod" startAt="1"/>
            </a:pPr>
            <a:r>
              <a:rPr lang="en-US" sz="3000">
                <a:solidFill>
                  <a:srgbClr val="0DA33B"/>
                </a:solidFill>
                <a:latin typeface="Arial"/>
                <a:ea typeface="Arial"/>
                <a:cs typeface="Arial"/>
                <a:sym typeface="Arial"/>
              </a:rPr>
              <a:t>Name the first of the 90 new prisons built in England.</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(i) the separate system and (ii) the silent system?</a:t>
            </a:r>
          </a:p>
          <a:p>
            <a:pPr algn="l" marL="647702" indent="-323851" lvl="1">
              <a:lnSpc>
                <a:spcPts val="4200"/>
              </a:lnSpc>
              <a:buAutoNum type="arabicPeriod" startAt="1"/>
            </a:pPr>
            <a:r>
              <a:rPr lang="en-US" sz="3000">
                <a:solidFill>
                  <a:srgbClr val="0DA33B"/>
                </a:solidFill>
                <a:latin typeface="Arial"/>
                <a:ea typeface="Arial"/>
                <a:cs typeface="Arial"/>
                <a:sym typeface="Arial"/>
              </a:rPr>
              <a:t>Why were public hangings banned?</a:t>
            </a:r>
          </a:p>
        </p:txBody>
      </p:sp>
      <p:sp>
        <p:nvSpPr>
          <p:cNvPr name="TextBox 9" id="9"/>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b="true" sz="5000">
                <a:solidFill>
                  <a:srgbClr val="004AAD"/>
                </a:solidFill>
                <a:latin typeface="Arial Bold"/>
                <a:ea typeface="Arial Bold"/>
                <a:cs typeface="Arial Bold"/>
                <a:sym typeface="Arial Bold"/>
              </a:rPr>
              <a:t>Questions pg. 485 (Making History, 2nd Edition)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988110"/>
            <a:ext cx="18288000" cy="673100"/>
          </a:xfrm>
          <a:prstGeom prst="rect">
            <a:avLst/>
          </a:prstGeom>
        </p:spPr>
        <p:txBody>
          <a:bodyPr anchor="t" rtlCol="false" tIns="0" lIns="0" bIns="0" rIns="0">
            <a:spAutoFit/>
          </a:bodyPr>
          <a:lstStyle/>
          <a:p>
            <a:pPr algn="ctr">
              <a:lnSpc>
                <a:spcPts val="4900"/>
              </a:lnSpc>
            </a:pPr>
            <a:r>
              <a:rPr lang="en-US" b="true" sz="3500" spc="157">
                <a:solidFill>
                  <a:srgbClr val="0F6FC6"/>
                </a:solidFill>
                <a:latin typeface="Arial Bold"/>
                <a:ea typeface="Arial Bold"/>
                <a:cs typeface="Arial Bold"/>
                <a:sym typeface="Arial Bold"/>
              </a:rPr>
              <a:t>16.3: HEALTH AND MEDICINE IN 19ᵗʰ CENTURY INDUSTRIAL SOCIETY</a:t>
            </a:r>
          </a:p>
        </p:txBody>
      </p:sp>
      <p:sp>
        <p:nvSpPr>
          <p:cNvPr name="TextBox 5" id="5"/>
          <p:cNvSpPr txBox="true"/>
          <p:nvPr/>
        </p:nvSpPr>
        <p:spPr>
          <a:xfrm rot="0">
            <a:off x="0" y="4143685"/>
            <a:ext cx="18288000" cy="517525"/>
          </a:xfrm>
          <a:prstGeom prst="rect">
            <a:avLst/>
          </a:prstGeom>
        </p:spPr>
        <p:txBody>
          <a:bodyPr anchor="t" rtlCol="false" tIns="0" lIns="0" bIns="0" rIns="0">
            <a:spAutoFit/>
          </a:bodyPr>
          <a:lstStyle/>
          <a:p>
            <a:pPr algn="ctr">
              <a:lnSpc>
                <a:spcPts val="4025"/>
              </a:lnSpc>
            </a:pPr>
            <a:r>
              <a:rPr lang="en-US" sz="3500" spc="1050">
                <a:solidFill>
                  <a:srgbClr val="FFFFFF"/>
                </a:solidFill>
                <a:latin typeface="Daydream"/>
                <a:ea typeface="Daydream"/>
                <a:cs typeface="Daydream"/>
                <a:sym typeface="Daydream"/>
              </a:rPr>
              <a:t>16.3: health and medicine in 19ᵗʰ century industrial society</a:t>
            </a:r>
          </a:p>
        </p:txBody>
      </p:sp>
      <p:sp>
        <p:nvSpPr>
          <p:cNvPr name="TextBox 6" id="6"/>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1750 to 1900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71525"/>
            <a:ext cx="15609955" cy="1244596"/>
          </a:xfrm>
          <a:prstGeom prst="rect">
            <a:avLst/>
          </a:prstGeom>
        </p:spPr>
        <p:txBody>
          <a:bodyPr anchor="t" rtlCol="false" tIns="0" lIns="0" bIns="0" rIns="0">
            <a:spAutoFit/>
          </a:bodyPr>
          <a:lstStyle/>
          <a:p>
            <a:pPr algn="l" marL="0" indent="0" lvl="0">
              <a:lnSpc>
                <a:spcPts val="9100"/>
              </a:lnSpc>
              <a:spcBef>
                <a:spcPct val="0"/>
              </a:spcBef>
            </a:pPr>
            <a:r>
              <a:rPr lang="en-US" b="true" sz="6500">
                <a:solidFill>
                  <a:srgbClr val="004AAD"/>
                </a:solidFill>
                <a:latin typeface="Arial Bold"/>
                <a:ea typeface="Arial Bold"/>
                <a:cs typeface="Arial Bold"/>
                <a:sym typeface="Arial Bold"/>
              </a:rPr>
              <a:t>Health and medicine in the 19ᵗʰ Century</a:t>
            </a:r>
          </a:p>
        </p:txBody>
      </p:sp>
      <p:sp>
        <p:nvSpPr>
          <p:cNvPr name="TextBox 9" id="9"/>
          <p:cNvSpPr txBox="true"/>
          <p:nvPr/>
        </p:nvSpPr>
        <p:spPr>
          <a:xfrm rot="0">
            <a:off x="1028700" y="2120899"/>
            <a:ext cx="15609955" cy="5381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Significant developments in health and medicine were made in the 19ᵗʰ Century. </a:t>
            </a:r>
            <a:r>
              <a:rPr lang="en-US" sz="3000">
                <a:solidFill>
                  <a:srgbClr val="000000"/>
                </a:solidFill>
                <a:latin typeface="Arial"/>
                <a:ea typeface="Arial"/>
                <a:cs typeface="Arial"/>
                <a:sym typeface="Arial"/>
              </a:rPr>
              <a:t>By the end of the century, doctors knew much more about diseases and their origins, how they spread and how to treat them. The most significant discovery was made in the </a:t>
            </a:r>
            <a:r>
              <a:rPr lang="en-US" b="true" sz="3000">
                <a:solidFill>
                  <a:srgbClr val="000000"/>
                </a:solidFill>
                <a:latin typeface="Arial Bold"/>
                <a:ea typeface="Arial Bold"/>
                <a:cs typeface="Arial Bold"/>
                <a:sym typeface="Arial Bold"/>
              </a:rPr>
              <a:t>1860s</a:t>
            </a:r>
            <a:r>
              <a:rPr lang="en-US" sz="3000">
                <a:solidFill>
                  <a:srgbClr val="000000"/>
                </a:solidFill>
                <a:latin typeface="Arial"/>
                <a:ea typeface="Arial"/>
                <a:cs typeface="Arial"/>
                <a:sym typeface="Arial"/>
              </a:rPr>
              <a:t> by </a:t>
            </a:r>
            <a:r>
              <a:rPr lang="en-US" b="true" sz="3000">
                <a:solidFill>
                  <a:srgbClr val="000000"/>
                </a:solidFill>
                <a:latin typeface="Arial Bold"/>
                <a:ea typeface="Arial Bold"/>
                <a:cs typeface="Arial Bold"/>
                <a:sym typeface="Arial Bold"/>
              </a:rPr>
              <a:t>Louis</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Pasteur</a:t>
            </a:r>
            <a:r>
              <a:rPr lang="en-US" sz="3000">
                <a:solidFill>
                  <a:srgbClr val="000000"/>
                </a:solidFill>
                <a:latin typeface="Arial"/>
                <a:ea typeface="Arial"/>
                <a:cs typeface="Arial"/>
                <a:sym typeface="Arial"/>
              </a:rPr>
              <a:t> who discovered that </a:t>
            </a:r>
            <a:r>
              <a:rPr lang="en-US" b="true" sz="3000">
                <a:solidFill>
                  <a:srgbClr val="000000"/>
                </a:solidFill>
                <a:latin typeface="Arial Bold"/>
                <a:ea typeface="Arial Bold"/>
                <a:cs typeface="Arial Bold"/>
                <a:sym typeface="Arial Bold"/>
              </a:rPr>
              <a:t>germs</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caused</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disease</a:t>
            </a:r>
            <a:r>
              <a:rPr lang="en-US" sz="3000">
                <a:solidFill>
                  <a:srgbClr val="000000"/>
                </a:solidFill>
                <a:latin typeface="Arial"/>
                <a:ea typeface="Arial"/>
                <a:cs typeface="Arial"/>
                <a:sym typeface="Arial"/>
              </a:rPr>
              <a:t>. Before Pasteur's discovery, it was believed that the </a:t>
            </a:r>
            <a:r>
              <a:rPr lang="en-US" b="true" sz="3000">
                <a:solidFill>
                  <a:srgbClr val="000000"/>
                </a:solidFill>
                <a:latin typeface="Arial Bold"/>
                <a:ea typeface="Arial Bold"/>
                <a:cs typeface="Arial Bold"/>
                <a:sym typeface="Arial Bold"/>
              </a:rPr>
              <a:t>miasma theory</a:t>
            </a:r>
            <a:r>
              <a:rPr lang="en-US" sz="3000">
                <a:solidFill>
                  <a:srgbClr val="000000"/>
                </a:solidFill>
                <a:latin typeface="Arial"/>
                <a:ea typeface="Arial"/>
                <a:cs typeface="Arial"/>
                <a:sym typeface="Arial"/>
              </a:rPr>
              <a:t> was how infectious diseases spread; that </a:t>
            </a:r>
            <a:r>
              <a:rPr lang="en-US" b="true" sz="3000">
                <a:solidFill>
                  <a:srgbClr val="000000"/>
                </a:solidFill>
                <a:latin typeface="Arial Bold"/>
                <a:ea typeface="Arial Bold"/>
                <a:cs typeface="Arial Bold"/>
                <a:sym typeface="Arial Bold"/>
              </a:rPr>
              <a:t>bad smelling air </a:t>
            </a:r>
            <a:r>
              <a:rPr lang="en-US" sz="3000">
                <a:solidFill>
                  <a:srgbClr val="000000"/>
                </a:solidFill>
                <a:latin typeface="Arial"/>
                <a:ea typeface="Arial"/>
                <a:cs typeface="Arial"/>
                <a:sym typeface="Arial"/>
              </a:rPr>
              <a:t>coming from rotting plants, and that it was spread in the air and not from one person to the next. In Germany, </a:t>
            </a:r>
            <a:r>
              <a:rPr lang="en-US" b="true" sz="3000">
                <a:solidFill>
                  <a:srgbClr val="000000"/>
                </a:solidFill>
                <a:latin typeface="Arial Bold"/>
                <a:ea typeface="Arial Bold"/>
                <a:cs typeface="Arial Bold"/>
                <a:sym typeface="Arial Bold"/>
              </a:rPr>
              <a:t>Robert Koch</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1878</a:t>
            </a:r>
            <a:r>
              <a:rPr lang="en-US" sz="3000">
                <a:solidFill>
                  <a:srgbClr val="000000"/>
                </a:solidFill>
                <a:latin typeface="Arial"/>
                <a:ea typeface="Arial"/>
                <a:cs typeface="Arial"/>
                <a:sym typeface="Arial"/>
              </a:rPr>
              <a:t>) learned how to grow bacteria. He was able to distinguish which bacteria caused certain diseases such as TB and cholera. Another important discovery was the existence of viruses which can also cause disease. The Industrial Revolution saw the creation of the </a:t>
            </a:r>
            <a:r>
              <a:rPr lang="en-US" b="true" sz="3000">
                <a:solidFill>
                  <a:srgbClr val="000000"/>
                </a:solidFill>
                <a:latin typeface="Arial Bold"/>
                <a:ea typeface="Arial Bold"/>
                <a:cs typeface="Arial Bold"/>
                <a:sym typeface="Arial Bold"/>
              </a:rPr>
              <a:t>germ theory </a:t>
            </a:r>
            <a:r>
              <a:rPr lang="en-US" sz="3000">
                <a:solidFill>
                  <a:srgbClr val="000000"/>
                </a:solidFill>
                <a:latin typeface="Arial"/>
                <a:ea typeface="Arial"/>
                <a:cs typeface="Arial"/>
                <a:sym typeface="Arial"/>
              </a:rPr>
              <a:t>- germs/bacteria caused disease.</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Cures and remedies</a:t>
            </a:r>
          </a:p>
        </p:txBody>
      </p:sp>
      <p:sp>
        <p:nvSpPr>
          <p:cNvPr name="TextBox 9" id="9"/>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Medical discoveries were improved by better diagnosis. </a:t>
            </a:r>
            <a:r>
              <a:rPr lang="en-US" sz="3000">
                <a:solidFill>
                  <a:srgbClr val="000000"/>
                </a:solidFill>
                <a:latin typeface="Arial"/>
                <a:ea typeface="Arial"/>
                <a:cs typeface="Arial"/>
                <a:sym typeface="Arial"/>
              </a:rPr>
              <a:t>This was helped by:</a:t>
            </a:r>
          </a:p>
          <a:p>
            <a:pPr algn="l" marL="647702" indent="-323851" lvl="1">
              <a:lnSpc>
                <a:spcPts val="4200"/>
              </a:lnSpc>
              <a:buFont typeface="Arial"/>
              <a:buChar char="•"/>
            </a:pPr>
            <a:r>
              <a:rPr lang="en-US" sz="3000">
                <a:solidFill>
                  <a:srgbClr val="000000"/>
                </a:solidFill>
                <a:latin typeface="Arial"/>
                <a:ea typeface="Arial"/>
                <a:cs typeface="Arial"/>
                <a:sym typeface="Arial"/>
              </a:rPr>
              <a:t>better </a:t>
            </a:r>
            <a:r>
              <a:rPr lang="en-US" b="true" sz="3000">
                <a:solidFill>
                  <a:srgbClr val="000000"/>
                </a:solidFill>
                <a:latin typeface="Arial Bold"/>
                <a:ea typeface="Arial Bold"/>
                <a:cs typeface="Arial Bold"/>
                <a:sym typeface="Arial Bold"/>
              </a:rPr>
              <a:t>microscopes</a:t>
            </a:r>
            <a:r>
              <a:rPr lang="en-US" sz="3000">
                <a:solidFill>
                  <a:srgbClr val="000000"/>
                </a:solidFill>
                <a:latin typeface="Arial"/>
                <a:ea typeface="Arial"/>
                <a:cs typeface="Arial"/>
                <a:sym typeface="Arial"/>
              </a:rPr>
              <a:t> to see tiny organisms (</a:t>
            </a:r>
            <a:r>
              <a:rPr lang="en-US" b="true" sz="3000">
                <a:solidFill>
                  <a:srgbClr val="000000"/>
                </a:solidFill>
                <a:latin typeface="Arial Bold"/>
                <a:ea typeface="Arial Bold"/>
                <a:cs typeface="Arial Bold"/>
                <a:sym typeface="Arial Bold"/>
              </a:rPr>
              <a:t>1826</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sz="3000">
                <a:solidFill>
                  <a:srgbClr val="000000"/>
                </a:solidFill>
                <a:latin typeface="Arial"/>
                <a:ea typeface="Arial"/>
                <a:cs typeface="Arial"/>
                <a:sym typeface="Arial"/>
              </a:rPr>
              <a:t>the use of the </a:t>
            </a:r>
            <a:r>
              <a:rPr lang="en-US" b="true" sz="3000">
                <a:solidFill>
                  <a:srgbClr val="000000"/>
                </a:solidFill>
                <a:latin typeface="Arial Bold"/>
                <a:ea typeface="Arial Bold"/>
                <a:cs typeface="Arial Bold"/>
                <a:sym typeface="Arial Bold"/>
              </a:rPr>
              <a:t>stethoscope</a:t>
            </a:r>
            <a:r>
              <a:rPr lang="en-US" sz="3000">
                <a:solidFill>
                  <a:srgbClr val="000000"/>
                </a:solidFill>
                <a:latin typeface="Arial"/>
                <a:ea typeface="Arial"/>
                <a:cs typeface="Arial"/>
                <a:sym typeface="Arial"/>
              </a:rPr>
              <a:t> to listen to a patient’s chest (</a:t>
            </a:r>
            <a:r>
              <a:rPr lang="en-US" b="true" sz="3000">
                <a:solidFill>
                  <a:srgbClr val="000000"/>
                </a:solidFill>
                <a:latin typeface="Arial Bold"/>
                <a:ea typeface="Arial Bold"/>
                <a:cs typeface="Arial Bold"/>
                <a:sym typeface="Arial Bold"/>
              </a:rPr>
              <a:t>1816</a:t>
            </a:r>
            <a:r>
              <a:rPr lang="en-US" sz="3000">
                <a:solidFill>
                  <a:srgbClr val="000000"/>
                </a:solidFill>
                <a:latin typeface="Arial"/>
                <a:ea typeface="Arial"/>
                <a:cs typeface="Arial"/>
                <a:sym typeface="Arial"/>
              </a:rPr>
              <a:t>) </a:t>
            </a:r>
          </a:p>
          <a:p>
            <a:pPr algn="l">
              <a:lnSpc>
                <a:spcPts val="4200"/>
              </a:lnSpc>
            </a:pPr>
            <a:r>
              <a:rPr lang="en-US" sz="3000">
                <a:solidFill>
                  <a:srgbClr val="000000"/>
                </a:solidFill>
                <a:latin typeface="Arial"/>
                <a:ea typeface="Arial"/>
                <a:cs typeface="Arial"/>
                <a:sym typeface="Arial"/>
              </a:rPr>
              <a:t>At the end of the century, </a:t>
            </a:r>
            <a:r>
              <a:rPr lang="en-US" sz="3000" b="true">
                <a:solidFill>
                  <a:srgbClr val="000000"/>
                </a:solidFill>
                <a:latin typeface="Arial Bold"/>
                <a:ea typeface="Arial Bold"/>
                <a:cs typeface="Arial Bold"/>
                <a:sym typeface="Arial Bold"/>
              </a:rPr>
              <a:t>William Roentgen</a:t>
            </a:r>
            <a:r>
              <a:rPr lang="en-US" sz="3000">
                <a:solidFill>
                  <a:srgbClr val="000000"/>
                </a:solidFill>
                <a:latin typeface="Arial"/>
                <a:ea typeface="Arial"/>
                <a:cs typeface="Arial"/>
                <a:sym typeface="Arial"/>
              </a:rPr>
              <a:t> discovered the use of </a:t>
            </a:r>
            <a:r>
              <a:rPr lang="en-US" sz="3000" b="true">
                <a:solidFill>
                  <a:srgbClr val="000000"/>
                </a:solidFill>
                <a:latin typeface="Arial Bold"/>
                <a:ea typeface="Arial Bold"/>
                <a:cs typeface="Arial Bold"/>
                <a:sym typeface="Arial Bold"/>
              </a:rPr>
              <a:t>X-rays</a:t>
            </a:r>
            <a:r>
              <a:rPr lang="en-US" sz="3000">
                <a:solidFill>
                  <a:srgbClr val="000000"/>
                </a:solidFill>
                <a:latin typeface="Arial"/>
                <a:ea typeface="Arial"/>
                <a:cs typeface="Arial"/>
                <a:sym typeface="Arial"/>
              </a:rPr>
              <a:t> to investigate broken bones and other complaints. </a:t>
            </a:r>
            <a:r>
              <a:rPr lang="en-US" sz="3000" b="true">
                <a:solidFill>
                  <a:srgbClr val="000000"/>
                </a:solidFill>
                <a:latin typeface="Arial Bold"/>
                <a:ea typeface="Arial Bold"/>
                <a:cs typeface="Arial Bold"/>
                <a:sym typeface="Arial Bold"/>
              </a:rPr>
              <a:t>Inoculation</a:t>
            </a:r>
            <a:r>
              <a:rPr lang="en-US" sz="3000">
                <a:solidFill>
                  <a:srgbClr val="000000"/>
                </a:solidFill>
                <a:latin typeface="Arial"/>
                <a:ea typeface="Arial"/>
                <a:cs typeface="Arial"/>
                <a:sym typeface="Arial"/>
              </a:rPr>
              <a:t> was a major discovery during the 19ᵗʰ century. This meant that doctors would inject a weakened strain of the disease into patients to build </a:t>
            </a:r>
            <a:r>
              <a:rPr lang="en-US" sz="3000" b="true">
                <a:solidFill>
                  <a:srgbClr val="000000"/>
                </a:solidFill>
                <a:latin typeface="Arial Bold"/>
                <a:ea typeface="Arial Bold"/>
                <a:cs typeface="Arial Bold"/>
                <a:sym typeface="Arial Bold"/>
              </a:rPr>
              <a:t>immunity</a:t>
            </a:r>
            <a:r>
              <a:rPr lang="en-US" sz="3000">
                <a:solidFill>
                  <a:srgbClr val="000000"/>
                </a:solidFill>
                <a:latin typeface="Arial"/>
                <a:ea typeface="Arial"/>
                <a:cs typeface="Arial"/>
                <a:sym typeface="Arial"/>
              </a:rPr>
              <a:t> (protection) against the full disease.</a:t>
            </a:r>
          </a:p>
          <a:p>
            <a:pPr algn="l" marL="0" indent="0" lvl="0">
              <a:lnSpc>
                <a:spcPts val="4200"/>
              </a:lnSpc>
              <a:spcBef>
                <a:spcPct val="0"/>
              </a:spcBef>
            </a:pPr>
            <a:r>
              <a:rPr lang="en-US" b="true" sz="3000">
                <a:solidFill>
                  <a:srgbClr val="000000"/>
                </a:solidFill>
                <a:latin typeface="Arial Bold"/>
                <a:ea typeface="Arial Bold"/>
                <a:cs typeface="Arial Bold"/>
                <a:sym typeface="Arial Bold"/>
              </a:rPr>
              <a:t>Edward Jenner</a:t>
            </a:r>
            <a:r>
              <a:rPr lang="en-US" sz="3000">
                <a:solidFill>
                  <a:srgbClr val="000000"/>
                </a:solidFill>
                <a:latin typeface="Arial"/>
                <a:ea typeface="Arial"/>
                <a:cs typeface="Arial"/>
                <a:sym typeface="Arial"/>
              </a:rPr>
              <a:t> developed a </a:t>
            </a:r>
            <a:r>
              <a:rPr lang="en-US" b="true" sz="3000">
                <a:solidFill>
                  <a:srgbClr val="000000"/>
                </a:solidFill>
                <a:latin typeface="Arial Bold"/>
                <a:ea typeface="Arial Bold"/>
                <a:cs typeface="Arial Bold"/>
                <a:sym typeface="Arial Bold"/>
              </a:rPr>
              <a:t>vaccine for smallpox</a:t>
            </a:r>
            <a:r>
              <a:rPr lang="en-US" sz="3000">
                <a:solidFill>
                  <a:srgbClr val="000000"/>
                </a:solidFill>
                <a:latin typeface="Arial"/>
                <a:ea typeface="Arial"/>
                <a:cs typeface="Arial"/>
                <a:sym typeface="Arial"/>
              </a:rPr>
              <a:t> in </a:t>
            </a:r>
            <a:r>
              <a:rPr lang="en-US" b="true" sz="3000">
                <a:solidFill>
                  <a:srgbClr val="000000"/>
                </a:solidFill>
                <a:latin typeface="Arial Bold"/>
                <a:ea typeface="Arial Bold"/>
                <a:cs typeface="Arial Bold"/>
                <a:sym typeface="Arial Bold"/>
              </a:rPr>
              <a:t>1796</a:t>
            </a:r>
            <a:r>
              <a:rPr lang="en-US" sz="3000">
                <a:solidFill>
                  <a:srgbClr val="000000"/>
                </a:solidFill>
                <a:latin typeface="Arial"/>
                <a:ea typeface="Arial"/>
                <a:cs typeface="Arial"/>
                <a:sym typeface="Arial"/>
              </a:rPr>
              <a:t> when he injected people with cowpox to protect them against smallpox. Later in the 19ᵗʰ Century, </a:t>
            </a:r>
            <a:r>
              <a:rPr lang="en-US" b="true" sz="3000">
                <a:solidFill>
                  <a:srgbClr val="000000"/>
                </a:solidFill>
                <a:latin typeface="Arial Bold"/>
                <a:ea typeface="Arial Bold"/>
                <a:cs typeface="Arial Bold"/>
                <a:sym typeface="Arial Bold"/>
              </a:rPr>
              <a:t>Pasteur</a:t>
            </a:r>
            <a:r>
              <a:rPr lang="en-US" sz="3000">
                <a:solidFill>
                  <a:srgbClr val="000000"/>
                </a:solidFill>
                <a:latin typeface="Arial"/>
                <a:ea typeface="Arial"/>
                <a:cs typeface="Arial"/>
                <a:sym typeface="Arial"/>
              </a:rPr>
              <a:t> developed the use of inoculation to combat </a:t>
            </a:r>
            <a:r>
              <a:rPr lang="en-US" b="true" sz="3000">
                <a:solidFill>
                  <a:srgbClr val="000000"/>
                </a:solidFill>
                <a:latin typeface="Arial Bold"/>
                <a:ea typeface="Arial Bold"/>
                <a:cs typeface="Arial Bold"/>
                <a:sym typeface="Arial Bold"/>
              </a:rPr>
              <a:t>rabies</a:t>
            </a:r>
            <a:r>
              <a:rPr lang="en-US" sz="3000">
                <a:solidFill>
                  <a:srgbClr val="000000"/>
                </a:solidFill>
                <a:latin typeface="Arial"/>
                <a:ea typeface="Arial"/>
                <a:cs typeface="Arial"/>
                <a:sym typeface="Arial"/>
              </a:rPr>
              <a:t>, a deadly virus transmitted through dog bites. However, some cures were not successful so people still relied on medicines sold in bottles that had no effect.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Surgeries</a:t>
            </a:r>
          </a:p>
        </p:txBody>
      </p:sp>
      <p:sp>
        <p:nvSpPr>
          <p:cNvPr name="TextBox 9" id="9"/>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At the beginning of the 19ᵗʰ century, surgery was often done in a very brutal, painful way. </a:t>
            </a:r>
            <a:r>
              <a:rPr lang="en-US" sz="3000">
                <a:solidFill>
                  <a:srgbClr val="000000"/>
                </a:solidFill>
                <a:latin typeface="Arial"/>
                <a:ea typeface="Arial"/>
                <a:cs typeface="Arial"/>
                <a:sym typeface="Arial"/>
              </a:rPr>
              <a:t>It resulted in a high death rate, either through the surgery itself or through disease picked up afterwards. Surgical procedures improved during the century to such an extent that the death rate due to surgeries reduced dramatically. The development of </a:t>
            </a:r>
            <a:r>
              <a:rPr lang="en-US" sz="3000" b="true">
                <a:solidFill>
                  <a:srgbClr val="000000"/>
                </a:solidFill>
                <a:latin typeface="Arial Bold"/>
                <a:ea typeface="Arial Bold"/>
                <a:cs typeface="Arial Bold"/>
                <a:sym typeface="Arial Bold"/>
              </a:rPr>
              <a:t>anaesthetics</a:t>
            </a:r>
            <a:r>
              <a:rPr lang="en-US" sz="3000">
                <a:solidFill>
                  <a:srgbClr val="000000"/>
                </a:solidFill>
                <a:latin typeface="Arial"/>
                <a:ea typeface="Arial"/>
                <a:cs typeface="Arial"/>
                <a:sym typeface="Arial"/>
              </a:rPr>
              <a:t> (which protected patients from pain) and </a:t>
            </a:r>
            <a:r>
              <a:rPr lang="en-US" sz="3000" b="true">
                <a:solidFill>
                  <a:srgbClr val="000000"/>
                </a:solidFill>
                <a:latin typeface="Arial Bold"/>
                <a:ea typeface="Arial Bold"/>
                <a:cs typeface="Arial Bold"/>
                <a:sym typeface="Arial Bold"/>
              </a:rPr>
              <a:t>antiseptics</a:t>
            </a:r>
            <a:r>
              <a:rPr lang="en-US" sz="3000">
                <a:solidFill>
                  <a:srgbClr val="000000"/>
                </a:solidFill>
                <a:latin typeface="Arial"/>
                <a:ea typeface="Arial"/>
                <a:cs typeface="Arial"/>
                <a:sym typeface="Arial"/>
              </a:rPr>
              <a:t> (which protected patients from infection) helped reduce the death rate and the suffering. </a:t>
            </a:r>
          </a:p>
          <a:p>
            <a:pPr algn="l" marL="0" indent="0" lvl="0">
              <a:lnSpc>
                <a:spcPts val="4200"/>
              </a:lnSpc>
              <a:spcBef>
                <a:spcPct val="0"/>
              </a:spcBef>
            </a:pPr>
            <a:r>
              <a:rPr lang="en-US" sz="3000">
                <a:solidFill>
                  <a:srgbClr val="000000"/>
                </a:solidFill>
                <a:latin typeface="Arial"/>
                <a:ea typeface="Arial"/>
                <a:cs typeface="Arial"/>
                <a:sym typeface="Arial"/>
              </a:rPr>
              <a:t>Some developments came from America where </a:t>
            </a:r>
            <a:r>
              <a:rPr lang="en-US" b="true" sz="3000">
                <a:solidFill>
                  <a:srgbClr val="000000"/>
                </a:solidFill>
                <a:latin typeface="Arial Bold"/>
                <a:ea typeface="Arial Bold"/>
                <a:cs typeface="Arial Bold"/>
                <a:sym typeface="Arial Bold"/>
              </a:rPr>
              <a:t>ether</a:t>
            </a:r>
            <a:r>
              <a:rPr lang="en-US" sz="3000">
                <a:solidFill>
                  <a:srgbClr val="000000"/>
                </a:solidFill>
                <a:latin typeface="Arial"/>
                <a:ea typeface="Arial"/>
                <a:cs typeface="Arial"/>
                <a:sym typeface="Arial"/>
              </a:rPr>
              <a:t> and </a:t>
            </a:r>
            <a:r>
              <a:rPr lang="en-US" b="true" sz="3000">
                <a:solidFill>
                  <a:srgbClr val="000000"/>
                </a:solidFill>
                <a:latin typeface="Arial Bold"/>
                <a:ea typeface="Arial Bold"/>
                <a:cs typeface="Arial Bold"/>
                <a:sym typeface="Arial Bold"/>
              </a:rPr>
              <a:t>laughing gas</a:t>
            </a:r>
            <a:r>
              <a:rPr lang="en-US" sz="3000">
                <a:solidFill>
                  <a:srgbClr val="000000"/>
                </a:solidFill>
                <a:latin typeface="Arial"/>
                <a:ea typeface="Arial"/>
                <a:cs typeface="Arial"/>
                <a:sym typeface="Arial"/>
              </a:rPr>
              <a:t> was used as </a:t>
            </a:r>
            <a:r>
              <a:rPr lang="en-US" b="true" sz="3000">
                <a:solidFill>
                  <a:srgbClr val="000000"/>
                </a:solidFill>
                <a:latin typeface="Arial Bold"/>
                <a:ea typeface="Arial Bold"/>
                <a:cs typeface="Arial Bold"/>
                <a:sym typeface="Arial Bold"/>
              </a:rPr>
              <a:t>anaesthetics</a:t>
            </a:r>
            <a:r>
              <a:rPr lang="en-US" sz="3000">
                <a:solidFill>
                  <a:srgbClr val="000000"/>
                </a:solidFill>
                <a:latin typeface="Arial"/>
                <a:ea typeface="Arial"/>
                <a:cs typeface="Arial"/>
                <a:sym typeface="Arial"/>
              </a:rPr>
              <a:t> while in Britain, </a:t>
            </a:r>
            <a:r>
              <a:rPr lang="en-US" b="true" sz="3000">
                <a:solidFill>
                  <a:srgbClr val="000000"/>
                </a:solidFill>
                <a:latin typeface="Arial Bold"/>
                <a:ea typeface="Arial Bold"/>
                <a:cs typeface="Arial Bold"/>
                <a:sym typeface="Arial Bold"/>
              </a:rPr>
              <a:t>James Simpson</a:t>
            </a:r>
            <a:r>
              <a:rPr lang="en-US" sz="3000">
                <a:solidFill>
                  <a:srgbClr val="000000"/>
                </a:solidFill>
                <a:latin typeface="Arial"/>
                <a:ea typeface="Arial"/>
                <a:cs typeface="Arial"/>
                <a:sym typeface="Arial"/>
              </a:rPr>
              <a:t> used </a:t>
            </a:r>
            <a:r>
              <a:rPr lang="en-US" b="true" sz="3000">
                <a:solidFill>
                  <a:srgbClr val="000000"/>
                </a:solidFill>
                <a:latin typeface="Arial Bold"/>
                <a:ea typeface="Arial Bold"/>
                <a:cs typeface="Arial Bold"/>
                <a:sym typeface="Arial Bold"/>
              </a:rPr>
              <a:t>chloroform</a:t>
            </a:r>
            <a:r>
              <a:rPr lang="en-US" sz="3000">
                <a:solidFill>
                  <a:srgbClr val="000000"/>
                </a:solidFill>
                <a:latin typeface="Arial"/>
                <a:ea typeface="Arial"/>
                <a:cs typeface="Arial"/>
                <a:sym typeface="Arial"/>
              </a:rPr>
              <a:t> as an </a:t>
            </a:r>
            <a:r>
              <a:rPr lang="en-US" b="true" sz="3000">
                <a:solidFill>
                  <a:srgbClr val="000000"/>
                </a:solidFill>
                <a:latin typeface="Arial Bold"/>
                <a:ea typeface="Arial Bold"/>
                <a:cs typeface="Arial Bold"/>
                <a:sym typeface="Arial Bold"/>
              </a:rPr>
              <a:t>anaesthetic</a:t>
            </a:r>
            <a:r>
              <a:rPr lang="en-US" sz="3000">
                <a:solidFill>
                  <a:srgbClr val="000000"/>
                </a:solidFill>
                <a:latin typeface="Arial"/>
                <a:ea typeface="Arial"/>
                <a:cs typeface="Arial"/>
                <a:sym typeface="Arial"/>
              </a:rPr>
              <a:t> (1847) and this allowed surgeons to take greater care with their operations. Some doctors were aware of the importance of cleanliness even before </a:t>
            </a:r>
            <a:r>
              <a:rPr lang="en-US" b="true" sz="3000">
                <a:solidFill>
                  <a:srgbClr val="000000"/>
                </a:solidFill>
                <a:latin typeface="Arial Bold"/>
                <a:ea typeface="Arial Bold"/>
                <a:cs typeface="Arial Bold"/>
                <a:sym typeface="Arial Bold"/>
              </a:rPr>
              <a:t>Pasteur’s</a:t>
            </a:r>
            <a:r>
              <a:rPr lang="en-US" sz="3000">
                <a:solidFill>
                  <a:srgbClr val="000000"/>
                </a:solidFill>
                <a:latin typeface="Arial"/>
                <a:ea typeface="Arial"/>
                <a:cs typeface="Arial"/>
                <a:sym typeface="Arial"/>
              </a:rPr>
              <a:t> discovery about bacteria. </a:t>
            </a:r>
            <a:r>
              <a:rPr lang="en-US" b="true" sz="3000">
                <a:solidFill>
                  <a:srgbClr val="000000"/>
                </a:solidFill>
                <a:latin typeface="Arial Bold"/>
                <a:ea typeface="Arial Bold"/>
                <a:cs typeface="Arial Bold"/>
                <a:sym typeface="Arial Bold"/>
              </a:rPr>
              <a:t>Joseph Lister</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1865</a:t>
            </a:r>
            <a:r>
              <a:rPr lang="en-US" sz="3000">
                <a:solidFill>
                  <a:srgbClr val="000000"/>
                </a:solidFill>
                <a:latin typeface="Arial"/>
                <a:ea typeface="Arial"/>
                <a:cs typeface="Arial"/>
                <a:sym typeface="Arial"/>
              </a:rPr>
              <a:t>) reduced the death rate amongst his patients by using a carbolic spray to protect against infection. Other improvements included the development of a sterile operating theatre and the use of specialist clothing and face masks for the doctors and nurses.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Hospitals</a:t>
            </a:r>
          </a:p>
        </p:txBody>
      </p:sp>
      <p:sp>
        <p:nvSpPr>
          <p:cNvPr name="TextBox 9" id="9"/>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Hospitals were not safe in the 19ᵗʰ century; patients entered with one disease and died from another.</a:t>
            </a:r>
            <a:r>
              <a:rPr lang="en-US" sz="3000">
                <a:solidFill>
                  <a:srgbClr val="000000"/>
                </a:solidFill>
                <a:latin typeface="Arial"/>
                <a:ea typeface="Arial"/>
                <a:cs typeface="Arial"/>
                <a:sym typeface="Arial"/>
              </a:rPr>
              <a:t> Many changes to hospitals, including the construction of new hospitals and better management, helped improve the running of hospitals. </a:t>
            </a:r>
          </a:p>
          <a:p>
            <a:pPr algn="l">
              <a:lnSpc>
                <a:spcPts val="4200"/>
              </a:lnSpc>
            </a:pPr>
            <a:r>
              <a:rPr lang="en-US" sz="3000" b="true">
                <a:solidFill>
                  <a:srgbClr val="000000"/>
                </a:solidFill>
                <a:latin typeface="Arial Bold"/>
                <a:ea typeface="Arial Bold"/>
                <a:cs typeface="Arial Bold"/>
                <a:sym typeface="Arial Bold"/>
              </a:rPr>
              <a:t>Florence Nightingale </a:t>
            </a:r>
            <a:r>
              <a:rPr lang="en-US" sz="3000">
                <a:solidFill>
                  <a:srgbClr val="000000"/>
                </a:solidFill>
                <a:latin typeface="Arial"/>
                <a:ea typeface="Arial"/>
                <a:cs typeface="Arial"/>
                <a:sym typeface="Arial"/>
              </a:rPr>
              <a:t>had a major influence on British hospitals. After her experience in the </a:t>
            </a:r>
            <a:r>
              <a:rPr lang="en-US" sz="3000" b="true">
                <a:solidFill>
                  <a:srgbClr val="000000"/>
                </a:solidFill>
                <a:latin typeface="Arial Bold"/>
                <a:ea typeface="Arial Bold"/>
                <a:cs typeface="Arial Bold"/>
                <a:sym typeface="Arial Bold"/>
              </a:rPr>
              <a:t>Crimean War</a:t>
            </a:r>
            <a:r>
              <a:rPr lang="en-US" sz="3000">
                <a:solidFill>
                  <a:srgbClr val="000000"/>
                </a:solidFill>
                <a:latin typeface="Arial"/>
                <a:ea typeface="Arial"/>
                <a:cs typeface="Arial"/>
                <a:sym typeface="Arial"/>
              </a:rPr>
              <a:t>, she returned to London and wrote </a:t>
            </a:r>
            <a:r>
              <a:rPr lang="en-US" sz="3000" i="true">
                <a:solidFill>
                  <a:srgbClr val="000000"/>
                </a:solidFill>
                <a:latin typeface="Arial Italics"/>
                <a:ea typeface="Arial Italics"/>
                <a:cs typeface="Arial Italics"/>
                <a:sym typeface="Arial Italics"/>
              </a:rPr>
              <a:t>Notes on Nursing </a:t>
            </a:r>
            <a:r>
              <a:rPr lang="en-US" sz="3000">
                <a:solidFill>
                  <a:srgbClr val="000000"/>
                </a:solidFill>
                <a:latin typeface="Arial"/>
                <a:ea typeface="Arial"/>
                <a:cs typeface="Arial"/>
                <a:sym typeface="Arial"/>
              </a:rPr>
              <a:t>about how nurses could be better trained. She also set up the </a:t>
            </a:r>
            <a:r>
              <a:rPr lang="en-US" sz="3000" b="true">
                <a:solidFill>
                  <a:srgbClr val="000000"/>
                </a:solidFill>
                <a:latin typeface="Arial Bold"/>
                <a:ea typeface="Arial Bold"/>
                <a:cs typeface="Arial Bold"/>
                <a:sym typeface="Arial Bold"/>
              </a:rPr>
              <a:t>first nurse training school </a:t>
            </a:r>
            <a:r>
              <a:rPr lang="en-US" sz="3000">
                <a:solidFill>
                  <a:srgbClr val="000000"/>
                </a:solidFill>
                <a:latin typeface="Arial"/>
                <a:ea typeface="Arial"/>
                <a:cs typeface="Arial"/>
                <a:sym typeface="Arial"/>
              </a:rPr>
              <a:t>in Britain. She wrote </a:t>
            </a:r>
            <a:r>
              <a:rPr lang="en-US" sz="3000" i="true">
                <a:solidFill>
                  <a:srgbClr val="000000"/>
                </a:solidFill>
                <a:latin typeface="Arial Italics"/>
                <a:ea typeface="Arial Italics"/>
                <a:cs typeface="Arial Italics"/>
                <a:sym typeface="Arial Italics"/>
              </a:rPr>
              <a:t>Notes on Hospitals </a:t>
            </a:r>
            <a:r>
              <a:rPr lang="en-US" sz="3000">
                <a:solidFill>
                  <a:srgbClr val="000000"/>
                </a:solidFill>
                <a:latin typeface="Arial"/>
                <a:ea typeface="Arial"/>
                <a:cs typeface="Arial"/>
                <a:sym typeface="Arial"/>
              </a:rPr>
              <a:t>which encouraged better managements of hospitals.</a:t>
            </a:r>
          </a:p>
          <a:p>
            <a:pPr algn="l">
              <a:lnSpc>
                <a:spcPts val="4200"/>
              </a:lnSpc>
            </a:pPr>
            <a:r>
              <a:rPr lang="en-US" sz="3000">
                <a:solidFill>
                  <a:srgbClr val="000000"/>
                </a:solidFill>
                <a:latin typeface="Arial"/>
                <a:ea typeface="Arial"/>
                <a:cs typeface="Arial"/>
                <a:sym typeface="Arial"/>
              </a:rPr>
              <a:t>The </a:t>
            </a:r>
            <a:r>
              <a:rPr lang="en-US" b="true" sz="3000">
                <a:solidFill>
                  <a:srgbClr val="000000"/>
                </a:solidFill>
                <a:latin typeface="Arial Bold"/>
                <a:ea typeface="Arial Bold"/>
                <a:cs typeface="Arial Bold"/>
                <a:sym typeface="Arial Bold"/>
              </a:rPr>
              <a:t>place of women </a:t>
            </a:r>
            <a:r>
              <a:rPr lang="en-US" sz="3000">
                <a:solidFill>
                  <a:srgbClr val="000000"/>
                </a:solidFill>
                <a:latin typeface="Arial"/>
                <a:ea typeface="Arial"/>
                <a:cs typeface="Arial"/>
                <a:sym typeface="Arial"/>
              </a:rPr>
              <a:t>in medicine was limited to nursing – mostly. However, a few women qualified as doctors in spite of great obstacles. </a:t>
            </a:r>
            <a:r>
              <a:rPr lang="en-US" b="true" sz="3000">
                <a:solidFill>
                  <a:srgbClr val="000000"/>
                </a:solidFill>
                <a:latin typeface="Arial Bold"/>
                <a:ea typeface="Arial Bold"/>
                <a:cs typeface="Arial Bold"/>
                <a:sym typeface="Arial Bold"/>
              </a:rPr>
              <a:t>Sophia Jex-Blake </a:t>
            </a:r>
            <a:r>
              <a:rPr lang="en-US" sz="3000">
                <a:solidFill>
                  <a:srgbClr val="000000"/>
                </a:solidFill>
                <a:latin typeface="Arial"/>
                <a:ea typeface="Arial"/>
                <a:cs typeface="Arial"/>
                <a:sym typeface="Arial"/>
              </a:rPr>
              <a:t>studied medicine in Edinburgh but had to gain her qualification in Switzerland, and began to practice as a doctor in Ireland. She later founded the </a:t>
            </a:r>
            <a:r>
              <a:rPr lang="en-US" b="true" sz="3000">
                <a:solidFill>
                  <a:srgbClr val="000000"/>
                </a:solidFill>
                <a:latin typeface="Arial Bold"/>
                <a:ea typeface="Arial Bold"/>
                <a:cs typeface="Arial Bold"/>
                <a:sym typeface="Arial Bold"/>
              </a:rPr>
              <a:t>London School of Medicine for Women</a:t>
            </a:r>
            <a:r>
              <a:rPr lang="en-US" sz="3000">
                <a:solidFill>
                  <a:srgbClr val="000000"/>
                </a:solidFill>
                <a:latin typeface="Arial"/>
                <a:ea typeface="Arial"/>
                <a:cs typeface="Arial"/>
                <a:sym typeface="Arial"/>
              </a:rPr>
              <a:t> in </a:t>
            </a:r>
            <a:r>
              <a:rPr lang="en-US" b="true" sz="3000">
                <a:solidFill>
                  <a:srgbClr val="000000"/>
                </a:solidFill>
                <a:latin typeface="Arial Bold"/>
                <a:ea typeface="Arial Bold"/>
                <a:cs typeface="Arial Bold"/>
                <a:sym typeface="Arial Bold"/>
              </a:rPr>
              <a:t>1874</a:t>
            </a:r>
            <a:r>
              <a:rPr lang="en-US" sz="30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Public Health</a:t>
            </a:r>
          </a:p>
        </p:txBody>
      </p:sp>
      <p:sp>
        <p:nvSpPr>
          <p:cNvPr name="TextBox 9" id="9"/>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Improvements in </a:t>
            </a:r>
            <a:r>
              <a:rPr lang="en-US" sz="3000" b="true">
                <a:solidFill>
                  <a:srgbClr val="000000"/>
                </a:solidFill>
                <a:latin typeface="Arial Bold"/>
                <a:ea typeface="Arial Bold"/>
                <a:cs typeface="Arial Bold"/>
                <a:sym typeface="Arial Bold"/>
              </a:rPr>
              <a:t>public health</a:t>
            </a:r>
            <a:r>
              <a:rPr lang="en-US" sz="3000">
                <a:solidFill>
                  <a:srgbClr val="000000"/>
                </a:solidFill>
                <a:latin typeface="Arial"/>
                <a:ea typeface="Arial"/>
                <a:cs typeface="Arial"/>
                <a:sym typeface="Arial"/>
              </a:rPr>
              <a:t> played an important part in reducing the death rate as bad living conditions were to blame for some deaths. For example, Britain was hit by a succession of </a:t>
            </a:r>
            <a:r>
              <a:rPr lang="en-US" sz="3000" b="true">
                <a:solidFill>
                  <a:srgbClr val="000000"/>
                </a:solidFill>
                <a:latin typeface="Arial Bold"/>
                <a:ea typeface="Arial Bold"/>
                <a:cs typeface="Arial Bold"/>
                <a:sym typeface="Arial Bold"/>
              </a:rPr>
              <a:t>cholera outbreaks</a:t>
            </a:r>
            <a:r>
              <a:rPr lang="en-US" sz="3000">
                <a:solidFill>
                  <a:srgbClr val="000000"/>
                </a:solidFill>
                <a:latin typeface="Arial"/>
                <a:ea typeface="Arial"/>
                <a:cs typeface="Arial"/>
                <a:sym typeface="Arial"/>
              </a:rPr>
              <a:t>, which ensured that action had to be taken to prevent future outbreaks. </a:t>
            </a:r>
          </a:p>
          <a:p>
            <a:pPr algn="l">
              <a:lnSpc>
                <a:spcPts val="4200"/>
              </a:lnSpc>
            </a:pPr>
            <a:r>
              <a:rPr lang="en-US" sz="3000" b="true">
                <a:solidFill>
                  <a:srgbClr val="000000"/>
                </a:solidFill>
                <a:latin typeface="Arial Bold"/>
                <a:ea typeface="Arial Bold"/>
                <a:cs typeface="Arial Bold"/>
                <a:sym typeface="Arial Bold"/>
              </a:rPr>
              <a:t>Edwin Chadwick </a:t>
            </a:r>
            <a:r>
              <a:rPr lang="en-US" sz="3000">
                <a:solidFill>
                  <a:srgbClr val="000000"/>
                </a:solidFill>
                <a:latin typeface="Arial"/>
                <a:ea typeface="Arial"/>
                <a:cs typeface="Arial"/>
                <a:sym typeface="Arial"/>
              </a:rPr>
              <a:t>was one of the most important promoters of public health. He highlighted the link between bad living conditions, ill-health and life expectancy in 1842 with his report on the </a:t>
            </a:r>
            <a:r>
              <a:rPr lang="en-US" sz="3000" i="true">
                <a:solidFill>
                  <a:srgbClr val="000000"/>
                </a:solidFill>
                <a:latin typeface="Arial Italics"/>
                <a:ea typeface="Arial Italics"/>
                <a:cs typeface="Arial Italics"/>
                <a:sym typeface="Arial Italics"/>
              </a:rPr>
              <a:t>Sanitary Conditions of the Labouring Population. </a:t>
            </a:r>
            <a:r>
              <a:rPr lang="en-US" sz="3000">
                <a:solidFill>
                  <a:srgbClr val="000000"/>
                </a:solidFill>
                <a:latin typeface="Arial"/>
                <a:ea typeface="Arial"/>
                <a:cs typeface="Arial"/>
                <a:sym typeface="Arial"/>
              </a:rPr>
              <a:t>He wanted government action to improve living conditions; the </a:t>
            </a:r>
            <a:r>
              <a:rPr lang="en-US" sz="3000" b="true">
                <a:solidFill>
                  <a:srgbClr val="000000"/>
                </a:solidFill>
                <a:latin typeface="Arial Bold"/>
                <a:ea typeface="Arial Bold"/>
                <a:cs typeface="Arial Bold"/>
                <a:sym typeface="Arial Bold"/>
              </a:rPr>
              <a:t>outbreak of cholera</a:t>
            </a:r>
            <a:r>
              <a:rPr lang="en-US" sz="3000">
                <a:solidFill>
                  <a:srgbClr val="000000"/>
                </a:solidFill>
                <a:latin typeface="Arial"/>
                <a:ea typeface="Arial"/>
                <a:cs typeface="Arial"/>
                <a:sym typeface="Arial"/>
              </a:rPr>
              <a:t> in </a:t>
            </a:r>
            <a:r>
              <a:rPr lang="en-US" sz="3000" b="true">
                <a:solidFill>
                  <a:srgbClr val="000000"/>
                </a:solidFill>
                <a:latin typeface="Arial Bold"/>
                <a:ea typeface="Arial Bold"/>
                <a:cs typeface="Arial Bold"/>
                <a:sym typeface="Arial Bold"/>
              </a:rPr>
              <a:t>1848</a:t>
            </a:r>
            <a:r>
              <a:rPr lang="en-US" sz="3000">
                <a:solidFill>
                  <a:srgbClr val="000000"/>
                </a:solidFill>
                <a:latin typeface="Arial"/>
                <a:ea typeface="Arial"/>
                <a:cs typeface="Arial"/>
                <a:sym typeface="Arial"/>
              </a:rPr>
              <a:t> that forced the government to act. The British Government passed the </a:t>
            </a:r>
            <a:r>
              <a:rPr lang="en-US" sz="3000" b="true">
                <a:solidFill>
                  <a:srgbClr val="000000"/>
                </a:solidFill>
                <a:latin typeface="Arial Bold"/>
                <a:ea typeface="Arial Bold"/>
                <a:cs typeface="Arial Bold"/>
                <a:sym typeface="Arial Bold"/>
              </a:rPr>
              <a:t>Public Health Act </a:t>
            </a:r>
            <a:r>
              <a:rPr lang="en-US" sz="3000">
                <a:solidFill>
                  <a:srgbClr val="000000"/>
                </a:solidFill>
                <a:latin typeface="Arial"/>
                <a:ea typeface="Arial"/>
                <a:cs typeface="Arial"/>
                <a:sym typeface="Arial"/>
              </a:rPr>
              <a:t>which allowed local councils to improve conditions in their own towns. </a:t>
            </a:r>
          </a:p>
          <a:p>
            <a:pPr algn="l">
              <a:lnSpc>
                <a:spcPts val="4200"/>
              </a:lnSpc>
            </a:pPr>
            <a:r>
              <a:rPr lang="en-US" sz="3000">
                <a:solidFill>
                  <a:srgbClr val="000000"/>
                </a:solidFill>
                <a:latin typeface="Arial"/>
                <a:ea typeface="Arial"/>
                <a:cs typeface="Arial"/>
                <a:sym typeface="Arial"/>
              </a:rPr>
              <a:t>Later acts of parliament improved sanitation, housing regulations and forced local councils to improve conditions in their towns and cities. These acts reduced deaths from </a:t>
            </a:r>
            <a:r>
              <a:rPr lang="en-US" sz="3000" b="true">
                <a:solidFill>
                  <a:srgbClr val="000000"/>
                </a:solidFill>
                <a:latin typeface="Arial Bold"/>
                <a:ea typeface="Arial Bold"/>
                <a:cs typeface="Arial Bold"/>
                <a:sym typeface="Arial Bold"/>
              </a:rPr>
              <a:t>typhus</a:t>
            </a:r>
            <a:r>
              <a:rPr lang="en-US" sz="3000">
                <a:solidFill>
                  <a:srgbClr val="000000"/>
                </a:solidFill>
                <a:latin typeface="Arial"/>
                <a:ea typeface="Arial"/>
                <a:cs typeface="Arial"/>
                <a:sym typeface="Arial"/>
              </a:rPr>
              <a:t> (spread by fleas or lice) in London from 716 in 1868 to none in 1900.</a:t>
            </a:r>
          </a:p>
          <a:p>
            <a:pPr algn="l">
              <a:lnSpc>
                <a:spcPts val="4200"/>
              </a:lnSpc>
              <a:spcBef>
                <a:spcPct val="0"/>
              </a:spcBef>
            </a:pP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Learning Outcomes</a:t>
            </a:r>
          </a:p>
        </p:txBody>
      </p:sp>
      <p:sp>
        <p:nvSpPr>
          <p:cNvPr name="TextBox 7" id="7"/>
          <p:cNvSpPr txBox="true"/>
          <p:nvPr/>
        </p:nvSpPr>
        <p:spPr>
          <a:xfrm rot="0">
            <a:off x="1028700" y="2111374"/>
            <a:ext cx="15609955" cy="3047365"/>
          </a:xfrm>
          <a:prstGeom prst="rect">
            <a:avLst/>
          </a:prstGeom>
        </p:spPr>
        <p:txBody>
          <a:bodyPr anchor="t" rtlCol="false" tIns="0" lIns="0" bIns="0" rIns="0">
            <a:spAutoFit/>
          </a:bodyPr>
          <a:lstStyle/>
          <a:p>
            <a:pPr algn="l">
              <a:lnSpc>
                <a:spcPts val="4759"/>
              </a:lnSpc>
            </a:pPr>
            <a:r>
              <a:rPr lang="en-US" sz="3399" b="true">
                <a:solidFill>
                  <a:srgbClr val="000000"/>
                </a:solidFill>
                <a:latin typeface="Arial Bold"/>
                <a:ea typeface="Arial Bold"/>
                <a:cs typeface="Arial Bold"/>
                <a:sym typeface="Arial Bold"/>
              </a:rPr>
              <a:t>3.11 EXPLORE </a:t>
            </a:r>
            <a:r>
              <a:rPr lang="en-US" sz="3399">
                <a:solidFill>
                  <a:srgbClr val="000000"/>
                </a:solidFill>
                <a:latin typeface="Arial"/>
                <a:ea typeface="Arial"/>
                <a:cs typeface="Arial"/>
                <a:sym typeface="Arial"/>
              </a:rPr>
              <a:t>the contribution of technological developments and innovation to historical change</a:t>
            </a:r>
          </a:p>
          <a:p>
            <a:pPr algn="l">
              <a:lnSpc>
                <a:spcPts val="4759"/>
              </a:lnSpc>
            </a:pPr>
            <a:r>
              <a:rPr lang="en-US" sz="3399" b="true">
                <a:solidFill>
                  <a:srgbClr val="000000"/>
                </a:solidFill>
                <a:latin typeface="Arial Bold"/>
                <a:ea typeface="Arial Bold"/>
                <a:cs typeface="Arial Bold"/>
                <a:sym typeface="Arial Bold"/>
              </a:rPr>
              <a:t>3.14 ILLUSTRATE </a:t>
            </a:r>
            <a:r>
              <a:rPr lang="en-US" sz="3399">
                <a:solidFill>
                  <a:srgbClr val="000000"/>
                </a:solidFill>
                <a:latin typeface="Arial"/>
                <a:ea typeface="Arial"/>
                <a:cs typeface="Arial"/>
                <a:sym typeface="Arial"/>
              </a:rPr>
              <a:t>patterns of change across different time periods in a chosen theme relating to life and society (such as crime and punishment; food and drink; work and leisure; fashion and appearance or health and medicine)</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52475"/>
            <a:ext cx="15609955" cy="1336671"/>
          </a:xfrm>
          <a:prstGeom prst="rect">
            <a:avLst/>
          </a:prstGeom>
        </p:spPr>
        <p:txBody>
          <a:bodyPr anchor="t" rtlCol="false" tIns="0" lIns="0" bIns="0" rIns="0">
            <a:spAutoFit/>
          </a:bodyPr>
          <a:lstStyle/>
          <a:p>
            <a:pPr algn="l" marL="0" indent="0" lvl="0">
              <a:lnSpc>
                <a:spcPts val="9800"/>
              </a:lnSpc>
              <a:spcBef>
                <a:spcPct val="0"/>
              </a:spcBef>
            </a:pPr>
            <a:r>
              <a:rPr lang="en-US" b="true" sz="7000">
                <a:solidFill>
                  <a:srgbClr val="004AAD"/>
                </a:solidFill>
                <a:latin typeface="Arial Bold"/>
                <a:ea typeface="Arial Bold"/>
                <a:cs typeface="Arial Bold"/>
                <a:sym typeface="Arial Bold"/>
              </a:rPr>
              <a:t>Factors that improved Public Health</a:t>
            </a:r>
          </a:p>
        </p:txBody>
      </p:sp>
      <p:grpSp>
        <p:nvGrpSpPr>
          <p:cNvPr name="Group 9" id="9"/>
          <p:cNvGrpSpPr/>
          <p:nvPr/>
        </p:nvGrpSpPr>
        <p:grpSpPr>
          <a:xfrm rot="0">
            <a:off x="7264486" y="2089146"/>
            <a:ext cx="9674774" cy="7169154"/>
            <a:chOff x="0" y="0"/>
            <a:chExt cx="12899698" cy="9558872"/>
          </a:xfrm>
        </p:grpSpPr>
        <p:grpSp>
          <p:nvGrpSpPr>
            <p:cNvPr name="Group 10" id="10"/>
            <p:cNvGrpSpPr/>
            <p:nvPr/>
          </p:nvGrpSpPr>
          <p:grpSpPr>
            <a:xfrm rot="0">
              <a:off x="750157" y="1168506"/>
              <a:ext cx="7250887" cy="7250887"/>
              <a:chOff x="0" y="0"/>
              <a:chExt cx="250864" cy="250864"/>
            </a:xfrm>
          </p:grpSpPr>
          <p:sp>
            <p:nvSpPr>
              <p:cNvPr name="Freeform 11" id="11"/>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0000">
                  <a:alpha val="0"/>
                </a:srgbClr>
              </a:solidFill>
              <a:ln w="38100" cap="sq">
                <a:solidFill>
                  <a:srgbClr val="002448"/>
                </a:solidFill>
                <a:prstDash val="solid"/>
                <a:miter/>
              </a:ln>
            </p:spPr>
          </p:sp>
          <p:sp>
            <p:nvSpPr>
              <p:cNvPr name="TextBox 12" id="12"/>
              <p:cNvSpPr txBox="true"/>
              <p:nvPr/>
            </p:nvSpPr>
            <p:spPr>
              <a:xfrm>
                <a:off x="23519" y="-62206"/>
                <a:ext cx="203827" cy="289552"/>
              </a:xfrm>
              <a:prstGeom prst="rect">
                <a:avLst/>
              </a:prstGeom>
            </p:spPr>
            <p:txBody>
              <a:bodyPr anchor="ctr" rtlCol="false" tIns="45579" lIns="45579" bIns="45579" rIns="45579"/>
              <a:lstStyle/>
              <a:p>
                <a:pPr algn="ctr">
                  <a:lnSpc>
                    <a:spcPts val="2800"/>
                  </a:lnSpc>
                </a:pPr>
              </a:p>
            </p:txBody>
          </p:sp>
        </p:grpSp>
        <p:grpSp>
          <p:nvGrpSpPr>
            <p:cNvPr name="Group 13" id="13"/>
            <p:cNvGrpSpPr/>
            <p:nvPr/>
          </p:nvGrpSpPr>
          <p:grpSpPr>
            <a:xfrm rot="0">
              <a:off x="3236121" y="29026"/>
              <a:ext cx="2278959" cy="2278959"/>
              <a:chOff x="0" y="0"/>
              <a:chExt cx="250864" cy="250864"/>
            </a:xfrm>
          </p:grpSpPr>
          <p:sp>
            <p:nvSpPr>
              <p:cNvPr name="Freeform 14" id="14"/>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15" id="15"/>
              <p:cNvSpPr txBox="true"/>
              <p:nvPr/>
            </p:nvSpPr>
            <p:spPr>
              <a:xfrm>
                <a:off x="23519" y="-62206"/>
                <a:ext cx="203827" cy="289552"/>
              </a:xfrm>
              <a:prstGeom prst="rect">
                <a:avLst/>
              </a:prstGeom>
            </p:spPr>
            <p:txBody>
              <a:bodyPr anchor="ctr" rtlCol="false" tIns="45579" lIns="45579" bIns="45579" rIns="45579"/>
              <a:lstStyle/>
              <a:p>
                <a:pPr algn="ctr">
                  <a:lnSpc>
                    <a:spcPts val="2800"/>
                  </a:lnSpc>
                </a:pPr>
                <a:r>
                  <a:rPr lang="en-US" b="true" sz="2000">
                    <a:solidFill>
                      <a:srgbClr val="FFFFFF"/>
                    </a:solidFill>
                    <a:latin typeface="Arial Bold"/>
                    <a:ea typeface="Arial Bold"/>
                    <a:cs typeface="Arial Bold"/>
                    <a:sym typeface="Arial Bold"/>
                  </a:rPr>
                  <a:t>New sewers</a:t>
                </a:r>
              </a:p>
            </p:txBody>
          </p:sp>
        </p:grpSp>
        <p:grpSp>
          <p:nvGrpSpPr>
            <p:cNvPr name="Group 16" id="16"/>
            <p:cNvGrpSpPr/>
            <p:nvPr/>
          </p:nvGrpSpPr>
          <p:grpSpPr>
            <a:xfrm rot="0">
              <a:off x="6472213" y="2023260"/>
              <a:ext cx="2278959" cy="2278959"/>
              <a:chOff x="0" y="0"/>
              <a:chExt cx="250864" cy="250864"/>
            </a:xfrm>
          </p:grpSpPr>
          <p:sp>
            <p:nvSpPr>
              <p:cNvPr name="Freeform 17" id="17"/>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18" id="18"/>
              <p:cNvSpPr txBox="true"/>
              <p:nvPr/>
            </p:nvSpPr>
            <p:spPr>
              <a:xfrm>
                <a:off x="23519" y="-52681"/>
                <a:ext cx="203827" cy="280027"/>
              </a:xfrm>
              <a:prstGeom prst="rect">
                <a:avLst/>
              </a:prstGeom>
            </p:spPr>
            <p:txBody>
              <a:bodyPr anchor="ctr" rtlCol="false" tIns="45579" lIns="45579" bIns="45579" rIns="45579"/>
              <a:lstStyle/>
              <a:p>
                <a:pPr algn="ctr">
                  <a:lnSpc>
                    <a:spcPts val="2674"/>
                  </a:lnSpc>
                </a:pPr>
                <a:r>
                  <a:rPr lang="en-US" b="true" sz="1910">
                    <a:solidFill>
                      <a:srgbClr val="FFFFFF"/>
                    </a:solidFill>
                    <a:latin typeface="Arial Bold"/>
                    <a:ea typeface="Arial Bold"/>
                    <a:cs typeface="Arial Bold"/>
                    <a:sym typeface="Arial Bold"/>
                  </a:rPr>
                  <a:t>Better Housing Conditions</a:t>
                </a:r>
              </a:p>
            </p:txBody>
          </p:sp>
        </p:grpSp>
        <p:grpSp>
          <p:nvGrpSpPr>
            <p:cNvPr name="Group 19" id="19"/>
            <p:cNvGrpSpPr/>
            <p:nvPr/>
          </p:nvGrpSpPr>
          <p:grpSpPr>
            <a:xfrm rot="0">
              <a:off x="6472213" y="5513460"/>
              <a:ext cx="2278959" cy="2278959"/>
              <a:chOff x="0" y="0"/>
              <a:chExt cx="250864" cy="250864"/>
            </a:xfrm>
          </p:grpSpPr>
          <p:sp>
            <p:nvSpPr>
              <p:cNvPr name="Freeform 20" id="20"/>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21" id="21"/>
              <p:cNvSpPr txBox="true"/>
              <p:nvPr/>
            </p:nvSpPr>
            <p:spPr>
              <a:xfrm>
                <a:off x="23519" y="-33631"/>
                <a:ext cx="203827" cy="260977"/>
              </a:xfrm>
              <a:prstGeom prst="rect">
                <a:avLst/>
              </a:prstGeom>
            </p:spPr>
            <p:txBody>
              <a:bodyPr anchor="ctr" rtlCol="false" tIns="45579" lIns="45579" bIns="45579" rIns="45579"/>
              <a:lstStyle/>
              <a:p>
                <a:pPr algn="ctr">
                  <a:lnSpc>
                    <a:spcPts val="1884"/>
                  </a:lnSpc>
                </a:pPr>
                <a:r>
                  <a:rPr lang="en-US" b="true" sz="1345">
                    <a:solidFill>
                      <a:srgbClr val="FFFFFF"/>
                    </a:solidFill>
                    <a:latin typeface="Arial Bold"/>
                    <a:ea typeface="Arial Bold"/>
                    <a:cs typeface="Arial Bold"/>
                    <a:sym typeface="Arial Bold"/>
                  </a:rPr>
                  <a:t>Compulsory vaccinatoin against Smallpox</a:t>
                </a:r>
              </a:p>
            </p:txBody>
          </p:sp>
        </p:grpSp>
        <p:grpSp>
          <p:nvGrpSpPr>
            <p:cNvPr name="Group 22" id="22"/>
            <p:cNvGrpSpPr/>
            <p:nvPr/>
          </p:nvGrpSpPr>
          <p:grpSpPr>
            <a:xfrm rot="0">
              <a:off x="3236121" y="7279914"/>
              <a:ext cx="2278959" cy="2278959"/>
              <a:chOff x="0" y="0"/>
              <a:chExt cx="250864" cy="250864"/>
            </a:xfrm>
          </p:grpSpPr>
          <p:sp>
            <p:nvSpPr>
              <p:cNvPr name="Freeform 23" id="23"/>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24" id="24"/>
              <p:cNvSpPr txBox="true"/>
              <p:nvPr/>
            </p:nvSpPr>
            <p:spPr>
              <a:xfrm>
                <a:off x="23519" y="-43156"/>
                <a:ext cx="203827" cy="270502"/>
              </a:xfrm>
              <a:prstGeom prst="rect">
                <a:avLst/>
              </a:prstGeom>
            </p:spPr>
            <p:txBody>
              <a:bodyPr anchor="ctr" rtlCol="false" tIns="45579" lIns="45579" bIns="45579" rIns="45579"/>
              <a:lstStyle/>
              <a:p>
                <a:pPr algn="ctr">
                  <a:lnSpc>
                    <a:spcPts val="2100"/>
                  </a:lnSpc>
                </a:pPr>
                <a:r>
                  <a:rPr lang="en-US" b="true" sz="1500">
                    <a:solidFill>
                      <a:srgbClr val="FFFFFF"/>
                    </a:solidFill>
                    <a:latin typeface="Arial Bold"/>
                    <a:ea typeface="Arial Bold"/>
                    <a:cs typeface="Arial Bold"/>
                    <a:sym typeface="Arial Bold"/>
                  </a:rPr>
                  <a:t>Slum clearance</a:t>
                </a:r>
              </a:p>
            </p:txBody>
          </p:sp>
        </p:grpSp>
        <p:grpSp>
          <p:nvGrpSpPr>
            <p:cNvPr name="Group 25" id="25"/>
            <p:cNvGrpSpPr/>
            <p:nvPr/>
          </p:nvGrpSpPr>
          <p:grpSpPr>
            <a:xfrm rot="0">
              <a:off x="55419" y="5513460"/>
              <a:ext cx="2278959" cy="2278959"/>
              <a:chOff x="0" y="0"/>
              <a:chExt cx="250864" cy="250864"/>
            </a:xfrm>
          </p:grpSpPr>
          <p:sp>
            <p:nvSpPr>
              <p:cNvPr name="Freeform 26" id="26"/>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27" id="27"/>
              <p:cNvSpPr txBox="true"/>
              <p:nvPr/>
            </p:nvSpPr>
            <p:spPr>
              <a:xfrm>
                <a:off x="23519" y="-62206"/>
                <a:ext cx="203827" cy="289552"/>
              </a:xfrm>
              <a:prstGeom prst="rect">
                <a:avLst/>
              </a:prstGeom>
            </p:spPr>
            <p:txBody>
              <a:bodyPr anchor="ctr" rtlCol="false" tIns="45579" lIns="45579" bIns="45579" rIns="45579"/>
              <a:lstStyle/>
              <a:p>
                <a:pPr algn="ctr">
                  <a:lnSpc>
                    <a:spcPts val="2800"/>
                  </a:lnSpc>
                </a:pPr>
                <a:r>
                  <a:rPr lang="en-US" b="true" sz="2000">
                    <a:solidFill>
                      <a:srgbClr val="FFFFFF"/>
                    </a:solidFill>
                    <a:latin typeface="Arial Bold"/>
                    <a:ea typeface="Arial Bold"/>
                    <a:cs typeface="Arial Bold"/>
                    <a:sym typeface="Arial Bold"/>
                  </a:rPr>
                  <a:t>Street cleaning</a:t>
                </a:r>
              </a:p>
            </p:txBody>
          </p:sp>
        </p:grpSp>
        <p:grpSp>
          <p:nvGrpSpPr>
            <p:cNvPr name="Group 28" id="28"/>
            <p:cNvGrpSpPr/>
            <p:nvPr/>
          </p:nvGrpSpPr>
          <p:grpSpPr>
            <a:xfrm rot="0">
              <a:off x="0" y="2023260"/>
              <a:ext cx="2278959" cy="2278959"/>
              <a:chOff x="0" y="0"/>
              <a:chExt cx="250864" cy="250864"/>
            </a:xfrm>
          </p:grpSpPr>
          <p:sp>
            <p:nvSpPr>
              <p:cNvPr name="Freeform 29" id="29"/>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30" id="30"/>
              <p:cNvSpPr txBox="true"/>
              <p:nvPr/>
            </p:nvSpPr>
            <p:spPr>
              <a:xfrm>
                <a:off x="23519" y="-62206"/>
                <a:ext cx="203827" cy="289552"/>
              </a:xfrm>
              <a:prstGeom prst="rect">
                <a:avLst/>
              </a:prstGeom>
            </p:spPr>
            <p:txBody>
              <a:bodyPr anchor="ctr" rtlCol="false" tIns="45579" lIns="45579" bIns="45579" rIns="45579"/>
              <a:lstStyle/>
              <a:p>
                <a:pPr algn="ctr">
                  <a:lnSpc>
                    <a:spcPts val="2800"/>
                  </a:lnSpc>
                </a:pPr>
                <a:r>
                  <a:rPr lang="en-US" b="true" sz="2000">
                    <a:solidFill>
                      <a:srgbClr val="FFFFFF"/>
                    </a:solidFill>
                    <a:latin typeface="Arial Bold"/>
                    <a:ea typeface="Arial Bold"/>
                    <a:cs typeface="Arial Bold"/>
                    <a:sym typeface="Arial Bold"/>
                  </a:rPr>
                  <a:t>Public Health Acts</a:t>
                </a:r>
              </a:p>
            </p:txBody>
          </p:sp>
        </p:grpSp>
        <p:grpSp>
          <p:nvGrpSpPr>
            <p:cNvPr name="Group 31" id="31"/>
            <p:cNvGrpSpPr/>
            <p:nvPr/>
          </p:nvGrpSpPr>
          <p:grpSpPr>
            <a:xfrm rot="0">
              <a:off x="10620740" y="0"/>
              <a:ext cx="2278959" cy="2278959"/>
              <a:chOff x="0" y="0"/>
              <a:chExt cx="250864" cy="250864"/>
            </a:xfrm>
          </p:grpSpPr>
          <p:sp>
            <p:nvSpPr>
              <p:cNvPr name="Freeform 32" id="32"/>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33" id="33"/>
              <p:cNvSpPr txBox="true"/>
              <p:nvPr/>
            </p:nvSpPr>
            <p:spPr>
              <a:xfrm>
                <a:off x="23519" y="-52681"/>
                <a:ext cx="203827" cy="280027"/>
              </a:xfrm>
              <a:prstGeom prst="rect">
                <a:avLst/>
              </a:prstGeom>
            </p:spPr>
            <p:txBody>
              <a:bodyPr anchor="ctr" rtlCol="false" tIns="45579" lIns="45579" bIns="45579" rIns="45579"/>
              <a:lstStyle/>
              <a:p>
                <a:pPr algn="ctr">
                  <a:lnSpc>
                    <a:spcPts val="2674"/>
                  </a:lnSpc>
                </a:pPr>
                <a:r>
                  <a:rPr lang="en-US" b="true" sz="1910">
                    <a:solidFill>
                      <a:srgbClr val="FFFFFF"/>
                    </a:solidFill>
                    <a:latin typeface="Arial Bold"/>
                    <a:ea typeface="Arial Bold"/>
                    <a:cs typeface="Arial Bold"/>
                    <a:sym typeface="Arial Bold"/>
                  </a:rPr>
                  <a:t>Flush toilets</a:t>
                </a:r>
              </a:p>
            </p:txBody>
          </p:sp>
        </p:grpSp>
        <p:sp>
          <p:nvSpPr>
            <p:cNvPr name="AutoShape 34" id="34"/>
            <p:cNvSpPr/>
            <p:nvPr/>
          </p:nvSpPr>
          <p:spPr>
            <a:xfrm flipV="true">
              <a:off x="8636093" y="1139479"/>
              <a:ext cx="3124126" cy="1523654"/>
            </a:xfrm>
            <a:prstGeom prst="line">
              <a:avLst/>
            </a:prstGeom>
            <a:ln cap="flat" w="50800">
              <a:solidFill>
                <a:srgbClr val="002448"/>
              </a:solidFill>
              <a:prstDash val="solid"/>
              <a:headEnd type="none" len="sm" w="sm"/>
              <a:tailEnd type="none" len="sm" w="sm"/>
            </a:ln>
          </p:spPr>
        </p:sp>
      </p:grpSp>
      <p:sp>
        <p:nvSpPr>
          <p:cNvPr name="TextBox 35" id="35"/>
          <p:cNvSpPr txBox="true"/>
          <p:nvPr/>
        </p:nvSpPr>
        <p:spPr>
          <a:xfrm rot="0">
            <a:off x="1028700" y="2120899"/>
            <a:ext cx="5732791" cy="6448425"/>
          </a:xfrm>
          <a:prstGeom prst="rect">
            <a:avLst/>
          </a:prstGeom>
        </p:spPr>
        <p:txBody>
          <a:bodyPr anchor="t" rtlCol="false" tIns="0" lIns="0" bIns="0" rIns="0">
            <a:spAutoFit/>
          </a:bodyPr>
          <a:lstStyle/>
          <a:p>
            <a:pPr algn="l" marL="647702" indent="-323851" lvl="1">
              <a:lnSpc>
                <a:spcPts val="4200"/>
              </a:lnSpc>
              <a:spcBef>
                <a:spcPct val="0"/>
              </a:spcBef>
              <a:buFont typeface="Arial"/>
              <a:buChar char="•"/>
            </a:pPr>
            <a:r>
              <a:rPr lang="en-US" sz="3000">
                <a:solidFill>
                  <a:srgbClr val="000000"/>
                </a:solidFill>
                <a:latin typeface="Arial"/>
                <a:ea typeface="Arial"/>
                <a:cs typeface="Arial"/>
                <a:sym typeface="Arial"/>
              </a:rPr>
              <a:t>M</a:t>
            </a:r>
            <a:r>
              <a:rPr lang="en-US" sz="3000" strike="noStrike" u="none">
                <a:solidFill>
                  <a:srgbClr val="000000"/>
                </a:solidFill>
                <a:latin typeface="Arial"/>
                <a:ea typeface="Arial"/>
                <a:cs typeface="Arial"/>
                <a:sym typeface="Arial"/>
              </a:rPr>
              <a:t>ain streets were paved</a:t>
            </a:r>
          </a:p>
          <a:p>
            <a:pPr algn="l" marL="647702" indent="-323851" lvl="1">
              <a:lnSpc>
                <a:spcPts val="4200"/>
              </a:lnSpc>
              <a:spcBef>
                <a:spcPct val="0"/>
              </a:spcBef>
              <a:buFont typeface="Arial"/>
              <a:buChar char="•"/>
            </a:pPr>
            <a:r>
              <a:rPr lang="en-US" sz="3000" strike="noStrike" u="none">
                <a:solidFill>
                  <a:srgbClr val="000000"/>
                </a:solidFill>
                <a:latin typeface="Arial"/>
                <a:ea typeface="Arial"/>
                <a:cs typeface="Arial"/>
                <a:sym typeface="Arial"/>
              </a:rPr>
              <a:t>Street cleaning was improved</a:t>
            </a:r>
          </a:p>
          <a:p>
            <a:pPr algn="l" marL="647702" indent="-323851" lvl="1">
              <a:lnSpc>
                <a:spcPts val="4200"/>
              </a:lnSpc>
              <a:spcBef>
                <a:spcPct val="0"/>
              </a:spcBef>
              <a:buFont typeface="Arial"/>
              <a:buChar char="•"/>
            </a:pPr>
            <a:r>
              <a:rPr lang="en-US" sz="3000" strike="noStrike" u="none">
                <a:solidFill>
                  <a:srgbClr val="000000"/>
                </a:solidFill>
                <a:latin typeface="Arial"/>
                <a:ea typeface="Arial"/>
                <a:cs typeface="Arial"/>
                <a:sym typeface="Arial"/>
              </a:rPr>
              <a:t>Iron and steel pipes and mains water supplies were introduced</a:t>
            </a:r>
          </a:p>
          <a:p>
            <a:pPr algn="l" marL="647702" indent="-323851" lvl="1">
              <a:lnSpc>
                <a:spcPts val="4200"/>
              </a:lnSpc>
              <a:spcBef>
                <a:spcPct val="0"/>
              </a:spcBef>
              <a:buFont typeface="Arial"/>
              <a:buChar char="•"/>
            </a:pPr>
            <a:r>
              <a:rPr lang="en-US" sz="3000" strike="noStrike" u="none">
                <a:solidFill>
                  <a:srgbClr val="000000"/>
                </a:solidFill>
                <a:latin typeface="Arial"/>
                <a:ea typeface="Arial"/>
                <a:cs typeface="Arial"/>
                <a:sym typeface="Arial"/>
              </a:rPr>
              <a:t>Sewage disposal was introduced</a:t>
            </a:r>
          </a:p>
          <a:p>
            <a:pPr algn="l" marL="647702" indent="-323851" lvl="1">
              <a:lnSpc>
                <a:spcPts val="4200"/>
              </a:lnSpc>
              <a:spcBef>
                <a:spcPct val="0"/>
              </a:spcBef>
              <a:buFont typeface="Arial"/>
              <a:buChar char="•"/>
            </a:pPr>
            <a:r>
              <a:rPr lang="en-US" sz="3000" strike="noStrike" u="none">
                <a:solidFill>
                  <a:srgbClr val="000000"/>
                </a:solidFill>
                <a:latin typeface="Arial"/>
                <a:ea typeface="Arial"/>
                <a:cs typeface="Arial"/>
                <a:sym typeface="Arial"/>
              </a:rPr>
              <a:t>Regulations were brought in to build better houses</a:t>
            </a:r>
          </a:p>
          <a:p>
            <a:pPr algn="l" marL="647702" indent="-323851" lvl="1">
              <a:lnSpc>
                <a:spcPts val="4200"/>
              </a:lnSpc>
              <a:spcBef>
                <a:spcPct val="0"/>
              </a:spcBef>
              <a:buFont typeface="Arial"/>
              <a:buChar char="•"/>
            </a:pPr>
            <a:r>
              <a:rPr lang="en-US" sz="3000" strike="noStrike" u="none">
                <a:solidFill>
                  <a:srgbClr val="000000"/>
                </a:solidFill>
                <a:latin typeface="Arial"/>
                <a:ea typeface="Arial"/>
                <a:cs typeface="Arial"/>
                <a:sym typeface="Arial"/>
              </a:rPr>
              <a:t>Compulsory vaccines were introduced </a:t>
            </a:r>
          </a:p>
          <a:p>
            <a:pPr algn="l" marL="647702" indent="-323851" lvl="1">
              <a:lnSpc>
                <a:spcPts val="4200"/>
              </a:lnSpc>
              <a:spcBef>
                <a:spcPct val="0"/>
              </a:spcBef>
              <a:buFont typeface="Arial"/>
              <a:buChar char="•"/>
            </a:pPr>
            <a:r>
              <a:rPr lang="en-US" sz="3000" strike="noStrike" u="none">
                <a:solidFill>
                  <a:srgbClr val="000000"/>
                </a:solidFill>
                <a:latin typeface="Arial"/>
                <a:ea typeface="Arial"/>
                <a:cs typeface="Arial"/>
                <a:sym typeface="Arial"/>
              </a:rPr>
              <a:t>Slum clearance was started</a:t>
            </a:r>
          </a:p>
        </p:txBody>
      </p:sp>
      <p:grpSp>
        <p:nvGrpSpPr>
          <p:cNvPr name="Group 36" id="36"/>
          <p:cNvGrpSpPr/>
          <p:nvPr/>
        </p:nvGrpSpPr>
        <p:grpSpPr>
          <a:xfrm rot="0">
            <a:off x="11383909" y="9739685"/>
            <a:ext cx="5555351" cy="530224"/>
            <a:chOff x="0" y="0"/>
            <a:chExt cx="7407135" cy="706965"/>
          </a:xfrm>
        </p:grpSpPr>
        <p:sp>
          <p:nvSpPr>
            <p:cNvPr name="Freeform 37" id="3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8" id="3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0" id="4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1" id="4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42" id="4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b="true" sz="5000">
                <a:solidFill>
                  <a:srgbClr val="004AAD"/>
                </a:solidFill>
                <a:latin typeface="Arial Bold"/>
                <a:ea typeface="Arial Bold"/>
                <a:cs typeface="Arial Bold"/>
                <a:sym typeface="Arial Bold"/>
              </a:rPr>
              <a:t>Questions pg. 471 (Making History, 2nd Edition)</a:t>
            </a:r>
          </a:p>
        </p:txBody>
      </p:sp>
      <p:sp>
        <p:nvSpPr>
          <p:cNvPr name="TextBox 9" id="9"/>
          <p:cNvSpPr txBox="true"/>
          <p:nvPr/>
        </p:nvSpPr>
        <p:spPr>
          <a:xfrm rot="0">
            <a:off x="1028700" y="2120899"/>
            <a:ext cx="15609955" cy="6981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was the miasma theory?</a:t>
            </a:r>
          </a:p>
          <a:p>
            <a:pPr algn="l" marL="647702" indent="-323851" lvl="1">
              <a:lnSpc>
                <a:spcPts val="4200"/>
              </a:lnSpc>
              <a:buAutoNum type="arabicPeriod" startAt="1"/>
            </a:pPr>
            <a:r>
              <a:rPr lang="en-US" sz="3000">
                <a:solidFill>
                  <a:srgbClr val="0DA33B"/>
                </a:solidFill>
                <a:latin typeface="Arial"/>
                <a:ea typeface="Arial"/>
                <a:cs typeface="Arial"/>
                <a:sym typeface="Arial"/>
              </a:rPr>
              <a:t>Who proved that germs caused disease?</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pasteurisation?</a:t>
            </a:r>
          </a:p>
          <a:p>
            <a:pPr algn="l" marL="647702" indent="-323851" lvl="1">
              <a:lnSpc>
                <a:spcPts val="4200"/>
              </a:lnSpc>
              <a:buAutoNum type="arabicPeriod" startAt="1"/>
            </a:pPr>
            <a:r>
              <a:rPr lang="en-US" sz="3000">
                <a:solidFill>
                  <a:srgbClr val="0DA33B"/>
                </a:solidFill>
                <a:latin typeface="Arial"/>
                <a:ea typeface="Arial"/>
                <a:cs typeface="Arial"/>
                <a:sym typeface="Arial"/>
              </a:rPr>
              <a:t>Who linked bacteria to certain diseases?</a:t>
            </a:r>
          </a:p>
          <a:p>
            <a:pPr algn="l" marL="647702" indent="-323851" lvl="1">
              <a:lnSpc>
                <a:spcPts val="4200"/>
              </a:lnSpc>
              <a:buAutoNum type="arabicPeriod" startAt="1"/>
            </a:pPr>
            <a:r>
              <a:rPr lang="en-US" sz="3000">
                <a:solidFill>
                  <a:srgbClr val="0DA33B"/>
                </a:solidFill>
                <a:latin typeface="Arial"/>
                <a:ea typeface="Arial"/>
                <a:cs typeface="Arial"/>
                <a:sym typeface="Arial"/>
              </a:rPr>
              <a:t>Name one medical instrument invented in the 19th Century to help diagnose sickness. </a:t>
            </a:r>
          </a:p>
          <a:p>
            <a:pPr algn="l" marL="647702" indent="-323851" lvl="1">
              <a:lnSpc>
                <a:spcPts val="4200"/>
              </a:lnSpc>
              <a:buAutoNum type="arabicPeriod" startAt="1"/>
            </a:pPr>
            <a:r>
              <a:rPr lang="en-US" sz="3000">
                <a:solidFill>
                  <a:srgbClr val="0DA33B"/>
                </a:solidFill>
                <a:latin typeface="Arial"/>
                <a:ea typeface="Arial"/>
                <a:cs typeface="Arial"/>
                <a:sym typeface="Arial"/>
              </a:rPr>
              <a:t>Who developed the first vaccine?</a:t>
            </a:r>
          </a:p>
          <a:p>
            <a:pPr algn="l" marL="647702" indent="-323851" lvl="1">
              <a:lnSpc>
                <a:spcPts val="4200"/>
              </a:lnSpc>
              <a:buAutoNum type="arabicPeriod" startAt="1"/>
            </a:pPr>
            <a:r>
              <a:rPr lang="en-US" sz="3000">
                <a:solidFill>
                  <a:srgbClr val="0DA33B"/>
                </a:solidFill>
                <a:latin typeface="Arial"/>
                <a:ea typeface="Arial"/>
                <a:cs typeface="Arial"/>
                <a:sym typeface="Arial"/>
              </a:rPr>
              <a:t>Who wrote </a:t>
            </a:r>
            <a:r>
              <a:rPr lang="en-US" sz="3000" i="true">
                <a:solidFill>
                  <a:srgbClr val="0DA33B"/>
                </a:solidFill>
                <a:latin typeface="Arial Italics"/>
                <a:ea typeface="Arial Italics"/>
                <a:cs typeface="Arial Italics"/>
                <a:sym typeface="Arial Italics"/>
              </a:rPr>
              <a:t>Notes on Nursing</a:t>
            </a:r>
            <a:r>
              <a:rPr lang="en-US" sz="3000">
                <a:solidFill>
                  <a:srgbClr val="0DA33B"/>
                </a:solidFill>
                <a:latin typeface="Arial"/>
                <a:ea typeface="Arial"/>
                <a:cs typeface="Arial"/>
                <a:sym typeface="Arial"/>
              </a:rPr>
              <a:t>?</a:t>
            </a:r>
          </a:p>
          <a:p>
            <a:pPr algn="l" marL="647702" indent="-323851" lvl="1">
              <a:lnSpc>
                <a:spcPts val="4200"/>
              </a:lnSpc>
              <a:buAutoNum type="arabicPeriod" startAt="1"/>
            </a:pPr>
            <a:r>
              <a:rPr lang="en-US" sz="3000">
                <a:solidFill>
                  <a:srgbClr val="0DA33B"/>
                </a:solidFill>
                <a:latin typeface="Arial"/>
                <a:ea typeface="Arial"/>
                <a:cs typeface="Arial"/>
                <a:sym typeface="Arial"/>
              </a:rPr>
              <a:t>How were hospitals improved in the 19th Century?</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main role of women in medicine in the 19th Century?</a:t>
            </a:r>
          </a:p>
          <a:p>
            <a:pPr algn="l" marL="647702" indent="-323851" lvl="1">
              <a:lnSpc>
                <a:spcPts val="4200"/>
              </a:lnSpc>
              <a:buAutoNum type="arabicPeriod" startAt="1"/>
            </a:pPr>
            <a:r>
              <a:rPr lang="en-US" sz="3000">
                <a:solidFill>
                  <a:srgbClr val="0DA33B"/>
                </a:solidFill>
                <a:latin typeface="Arial"/>
                <a:ea typeface="Arial"/>
                <a:cs typeface="Arial"/>
                <a:sym typeface="Arial"/>
              </a:rPr>
              <a:t>What anaesthetic was used by James Simpson?</a:t>
            </a:r>
          </a:p>
          <a:p>
            <a:pPr algn="l" marL="647702" indent="-323851" lvl="1">
              <a:lnSpc>
                <a:spcPts val="4200"/>
              </a:lnSpc>
              <a:buAutoNum type="arabicPeriod" startAt="1"/>
            </a:pPr>
            <a:r>
              <a:rPr lang="en-US" sz="3000">
                <a:solidFill>
                  <a:srgbClr val="0DA33B"/>
                </a:solidFill>
                <a:latin typeface="Arial"/>
                <a:ea typeface="Arial"/>
                <a:cs typeface="Arial"/>
                <a:sym typeface="Arial"/>
              </a:rPr>
              <a:t>What did Joseph Lister contribute to health and medicine?</a:t>
            </a:r>
          </a:p>
          <a:p>
            <a:pPr algn="l" marL="647702" indent="-323851" lvl="1">
              <a:lnSpc>
                <a:spcPts val="4200"/>
              </a:lnSpc>
              <a:buAutoNum type="arabicPeriod" startAt="1"/>
            </a:pPr>
            <a:r>
              <a:rPr lang="en-US" sz="3000">
                <a:solidFill>
                  <a:srgbClr val="0DA33B"/>
                </a:solidFill>
                <a:latin typeface="Arial"/>
                <a:ea typeface="Arial"/>
                <a:cs typeface="Arial"/>
                <a:sym typeface="Arial"/>
              </a:rPr>
              <a:t>Name one disease that caused epidemics in Britain in the 19th Century.</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the Public Health Act contribute to better health?</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0F6FC6"/>
                </a:solidFill>
                <a:latin typeface="Arial Bold"/>
                <a:ea typeface="Arial Bold"/>
                <a:cs typeface="Arial Bold"/>
                <a:sym typeface="Arial Bold"/>
              </a:rPr>
              <a:t>16.4: SUMMARY</a:t>
            </a:r>
          </a:p>
        </p:txBody>
      </p:sp>
      <p:sp>
        <p:nvSpPr>
          <p:cNvPr name="TextBox 5" id="5"/>
          <p:cNvSpPr txBox="true"/>
          <p:nvPr/>
        </p:nvSpPr>
        <p:spPr>
          <a:xfrm rot="0">
            <a:off x="351814" y="3799385"/>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16.4: summary</a:t>
            </a:r>
          </a:p>
        </p:txBody>
      </p:sp>
      <p:sp>
        <p:nvSpPr>
          <p:cNvPr name="TextBox 6" id="6"/>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1750 to 1900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911346"/>
            <a:ext cx="15609955" cy="70516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The steam engine was the most important invention of the Industrial Revolution. </a:t>
            </a:r>
            <a:r>
              <a:rPr lang="en-US" sz="2500">
                <a:solidFill>
                  <a:srgbClr val="000000"/>
                </a:solidFill>
                <a:latin typeface="Arial"/>
                <a:ea typeface="Arial"/>
                <a:cs typeface="Arial"/>
                <a:sym typeface="Arial"/>
              </a:rPr>
              <a:t>Steam engines built by Thomas Newcomen were first used to pump water out of mines with James Watt making improvements to the early steam engines. Now steam engines could be used to power other machines, allowing steam engines to power factories. The steam engine was used to power new inventions for making thread and cloth, such as Crompton's spinning mule or Cartwright's power loom.</a:t>
            </a:r>
          </a:p>
          <a:p>
            <a:pPr algn="l" marL="539754" indent="-269877" lvl="1">
              <a:lnSpc>
                <a:spcPts val="3500"/>
              </a:lnSpc>
              <a:buFont typeface="Arial"/>
              <a:buChar char="•"/>
            </a:pPr>
            <a:r>
              <a:rPr lang="en-US" sz="2500">
                <a:solidFill>
                  <a:srgbClr val="000000"/>
                </a:solidFill>
                <a:latin typeface="Arial"/>
                <a:ea typeface="Arial"/>
                <a:cs typeface="Arial"/>
                <a:sym typeface="Arial"/>
              </a:rPr>
              <a:t>The invention of the steam engine speeded up the transport revolution. The first railways were built to haul coal from coal mines but these railroads used huge stationary steam engines. The steam engine was the single most important invention, which spurred on the great historical changes of the industrial revolution.</a:t>
            </a:r>
          </a:p>
          <a:p>
            <a:pPr algn="l" marL="539754" indent="-269877" lvl="1">
              <a:lnSpc>
                <a:spcPts val="3500"/>
              </a:lnSpc>
              <a:buFont typeface="Arial"/>
              <a:buChar char="•"/>
            </a:pPr>
            <a:r>
              <a:rPr lang="en-US" sz="2500">
                <a:solidFill>
                  <a:srgbClr val="000000"/>
                </a:solidFill>
                <a:latin typeface="Arial"/>
                <a:ea typeface="Arial"/>
                <a:cs typeface="Arial"/>
                <a:sym typeface="Arial"/>
              </a:rPr>
              <a:t>These changes were accompanied by increased crime, drunkenness and violence. During the 18th Century, governments looked on punishment as a deterrent to stop people from committing crimes. In Britain this was the time of the Bloody Code when more and more crimes were punished by execution.</a:t>
            </a:r>
          </a:p>
          <a:p>
            <a:pPr algn="l" marL="539754" indent="-269877" lvl="1">
              <a:lnSpc>
                <a:spcPts val="3500"/>
              </a:lnSpc>
              <a:buFont typeface="Arial"/>
              <a:buChar char="•"/>
            </a:pPr>
            <a:r>
              <a:rPr lang="en-US" sz="2500">
                <a:solidFill>
                  <a:srgbClr val="000000"/>
                </a:solidFill>
                <a:latin typeface="Arial"/>
                <a:ea typeface="Arial"/>
                <a:cs typeface="Arial"/>
                <a:sym typeface="Arial"/>
              </a:rPr>
              <a:t>The increasing crime rate in London led to changes in policing. Their main job was to patrol the streets to prevent crime. Very soon, the example of London spread to all parts of Britain while specialist detective sections were set up to solve crimes. Some of the old crimes such as poaching became less important but newer crimes developed in this rapidly changing society.</a:t>
            </a:r>
          </a:p>
          <a:p>
            <a:pPr algn="l">
              <a:lnSpc>
                <a:spcPts val="3500"/>
              </a:lnSpc>
            </a:pP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911346"/>
            <a:ext cx="15609955" cy="70516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New crimes included: bank robberies and thefts from workplaces. </a:t>
            </a:r>
            <a:r>
              <a:rPr lang="en-US" sz="2500">
                <a:solidFill>
                  <a:srgbClr val="000000"/>
                </a:solidFill>
                <a:latin typeface="Arial"/>
                <a:ea typeface="Arial"/>
                <a:cs typeface="Arial"/>
                <a:sym typeface="Arial"/>
              </a:rPr>
              <a:t>There was also white-collar crimes of corruption and cheating. The close living conditions of the time resulted in petty theft being the most common crime. People still looked on punishment as a deterrent but also acknowledged that the punishment should match the crime. There was also a change in attitude towards capital punishments; they believed they were too severe except in the most serious cases of crime. Robert Peel began the process of prison reform with the Gaols Act 1823 which separated prisoners by gender and category of crime. Instead of deterring crime, public hangings had become scenes of laughter and drunkenness - leading to the last public hanging in Britain being conducted in 1868.</a:t>
            </a:r>
          </a:p>
          <a:p>
            <a:pPr algn="l" marL="539754" indent="-269877" lvl="1">
              <a:lnSpc>
                <a:spcPts val="3500"/>
              </a:lnSpc>
              <a:buFont typeface="Arial"/>
              <a:buChar char="•"/>
            </a:pPr>
            <a:r>
              <a:rPr lang="en-US" sz="2500">
                <a:solidFill>
                  <a:srgbClr val="000000"/>
                </a:solidFill>
                <a:latin typeface="Arial"/>
                <a:ea typeface="Arial"/>
                <a:cs typeface="Arial"/>
                <a:sym typeface="Arial"/>
              </a:rPr>
              <a:t>Medical discoveries were improved by better diagnosis. Surgical procedures improved during the century to such an extent that the death rate due to surgeries reduced dramatically. Hospitals were not safe in the 19th century; patients entered with one disease and died from another. Many changes to hospitals, including the construction of new hospitals and better management, helped improve the running of hospitals. Improvements in public health played an important part in reducing the death rate as bad living conditions were to blame for some deaths. The British Government passed the Public Health Act which allowed local councils to improve conditions in their own towns. Later acts of parliament improved sanitation, housing regulations and forced local councils to improve conditions in their towns and cities.</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Reflecting on... the Industrial Revolution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This turning point in European history ended the era of absolute monarchs and the ‘divine right’ of kings. </a:t>
            </a:r>
            <a:r>
              <a:rPr lang="en-US" sz="3000">
                <a:solidFill>
                  <a:srgbClr val="000000"/>
                </a:solidFill>
                <a:latin typeface="Arial"/>
                <a:ea typeface="Arial"/>
                <a:cs typeface="Arial"/>
                <a:sym typeface="Arial"/>
              </a:rPr>
              <a:t>It proved the power of ideas and showed that people were prepared to protest, campaign and fight for a freer and more equal world. </a:t>
            </a:r>
            <a:r>
              <a:rPr lang="en-US" sz="3000" i="true">
                <a:solidFill>
                  <a:srgbClr val="000000"/>
                </a:solidFill>
                <a:latin typeface="Arial Italics"/>
                <a:ea typeface="Arial Italics"/>
                <a:cs typeface="Arial Italics"/>
                <a:sym typeface="Arial Italics"/>
              </a:rPr>
              <a:t>But i</a:t>
            </a:r>
            <a:r>
              <a:rPr lang="en-US" sz="3000" i="true">
                <a:solidFill>
                  <a:srgbClr val="000000"/>
                </a:solidFill>
                <a:latin typeface="Arial Italics"/>
                <a:ea typeface="Arial Italics"/>
                <a:cs typeface="Arial Italics"/>
                <a:sym typeface="Arial Italics"/>
              </a:rPr>
              <a:t>t also had a dark side. </a:t>
            </a:r>
            <a:r>
              <a:rPr lang="en-US" sz="3000">
                <a:solidFill>
                  <a:srgbClr val="000000"/>
                </a:solidFill>
                <a:latin typeface="Arial"/>
                <a:ea typeface="Arial"/>
                <a:cs typeface="Arial"/>
                <a:sym typeface="Arial"/>
              </a:rPr>
              <a:t>The violence unleashed to bring down the ancien regime also led to the death of huge numbers of other people. These two aspects of political revolution – a passionate desire for a better world and an intense violence – would be a feature of nearly every large-scale revolution for the next two centuries. </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Examination Questions</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grpSp>
        <p:nvGrpSpPr>
          <p:cNvPr name="Group 9" id="9"/>
          <p:cNvGrpSpPr/>
          <p:nvPr/>
        </p:nvGrpSpPr>
        <p:grpSpPr>
          <a:xfrm rot="0">
            <a:off x="11383909" y="9739685"/>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Sixteen: The Industrial  Revolution</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Sixteen: The Industrial  Revolution</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sp>
        <p:nvSpPr>
          <p:cNvPr name="TextBox 9" id="9"/>
          <p:cNvSpPr txBox="true"/>
          <p:nvPr/>
        </p:nvSpPr>
        <p:spPr>
          <a:xfrm rot="0">
            <a:off x="1028700"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Quarry Bank Mill, Cheshire, England</a:t>
            </a:r>
          </a:p>
          <a:p>
            <a:pPr algn="l">
              <a:lnSpc>
                <a:spcPts val="3500"/>
              </a:lnSpc>
            </a:pPr>
            <a:r>
              <a:rPr lang="en-US" sz="2500">
                <a:solidFill>
                  <a:srgbClr val="000000"/>
                </a:solidFill>
                <a:latin typeface="Arial"/>
                <a:ea typeface="Arial"/>
                <a:cs typeface="Arial"/>
                <a:sym typeface="Arial"/>
              </a:rPr>
              <a:t>Ironbridge, Shropshire, England</a:t>
            </a:r>
          </a:p>
          <a:p>
            <a:pPr algn="l">
              <a:lnSpc>
                <a:spcPts val="3500"/>
              </a:lnSpc>
            </a:pPr>
            <a:r>
              <a:rPr lang="en-US" sz="2500">
                <a:solidFill>
                  <a:srgbClr val="000000"/>
                </a:solidFill>
                <a:latin typeface="Arial"/>
                <a:ea typeface="Arial"/>
                <a:cs typeface="Arial"/>
                <a:sym typeface="Arial"/>
              </a:rPr>
              <a:t>Lowell Mills, Lowell, Massachusetts, USA</a:t>
            </a:r>
          </a:p>
          <a:p>
            <a:pPr algn="l">
              <a:lnSpc>
                <a:spcPts val="3500"/>
              </a:lnSpc>
            </a:pPr>
            <a:r>
              <a:rPr lang="en-US" sz="2500">
                <a:solidFill>
                  <a:srgbClr val="000000"/>
                </a:solidFill>
                <a:latin typeface="Arial"/>
                <a:ea typeface="Arial"/>
                <a:cs typeface="Arial"/>
                <a:sym typeface="Arial"/>
              </a:rPr>
              <a:t>Arkwright's Mill, Cromford, England</a:t>
            </a:r>
          </a:p>
          <a:p>
            <a:pPr algn="l">
              <a:lnSpc>
                <a:spcPts val="3500"/>
              </a:lnSpc>
            </a:pPr>
            <a:r>
              <a:rPr lang="en-US" sz="2500">
                <a:solidFill>
                  <a:srgbClr val="000000"/>
                </a:solidFill>
                <a:latin typeface="Arial"/>
                <a:ea typeface="Arial"/>
                <a:cs typeface="Arial"/>
                <a:sym typeface="Arial"/>
              </a:rPr>
              <a:t>Coalbrookdale Museum of Iron, Shropshire, England</a:t>
            </a:r>
          </a:p>
          <a:p>
            <a:pPr algn="l">
              <a:lnSpc>
                <a:spcPts val="3500"/>
              </a:lnSpc>
            </a:pPr>
          </a:p>
          <a:p>
            <a:pPr algn="l">
              <a:lnSpc>
                <a:spcPts val="3500"/>
              </a:lnSpc>
            </a:pPr>
            <a:r>
              <a:rPr lang="en-US" sz="2500">
                <a:solidFill>
                  <a:srgbClr val="000000"/>
                </a:solidFill>
                <a:latin typeface="Arial"/>
                <a:ea typeface="Arial"/>
                <a:cs typeface="Arial"/>
                <a:sym typeface="Arial"/>
              </a:rPr>
              <a:t>Or one other site of your choosing.</a:t>
            </a:r>
          </a:p>
        </p:txBody>
      </p:sp>
      <p:sp>
        <p:nvSpPr>
          <p:cNvPr name="TextBox 10" id="10"/>
          <p:cNvSpPr txBox="true"/>
          <p:nvPr/>
        </p:nvSpPr>
        <p:spPr>
          <a:xfrm rot="0">
            <a:off x="8833677" y="2673636"/>
            <a:ext cx="7804977"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James Watt</a:t>
            </a:r>
          </a:p>
          <a:p>
            <a:pPr algn="l">
              <a:lnSpc>
                <a:spcPts val="3500"/>
              </a:lnSpc>
            </a:pPr>
            <a:r>
              <a:rPr lang="en-US" sz="2500">
                <a:solidFill>
                  <a:srgbClr val="000000"/>
                </a:solidFill>
                <a:latin typeface="Arial"/>
                <a:ea typeface="Arial"/>
                <a:cs typeface="Arial"/>
                <a:sym typeface="Arial"/>
              </a:rPr>
              <a:t>George and Robert Stephenson</a:t>
            </a:r>
          </a:p>
          <a:p>
            <a:pPr algn="l">
              <a:lnSpc>
                <a:spcPts val="3500"/>
              </a:lnSpc>
            </a:pPr>
            <a:r>
              <a:rPr lang="en-US" sz="2500">
                <a:solidFill>
                  <a:srgbClr val="000000"/>
                </a:solidFill>
                <a:latin typeface="Arial"/>
                <a:ea typeface="Arial"/>
                <a:cs typeface="Arial"/>
                <a:sym typeface="Arial"/>
              </a:rPr>
              <a:t>Robert Peel</a:t>
            </a:r>
          </a:p>
          <a:p>
            <a:pPr algn="l">
              <a:lnSpc>
                <a:spcPts val="3500"/>
              </a:lnSpc>
            </a:pPr>
            <a:r>
              <a:rPr lang="en-US" sz="2500">
                <a:solidFill>
                  <a:srgbClr val="000000"/>
                </a:solidFill>
                <a:latin typeface="Arial"/>
                <a:ea typeface="Arial"/>
                <a:cs typeface="Arial"/>
                <a:sym typeface="Arial"/>
              </a:rPr>
              <a:t>John Howard</a:t>
            </a:r>
          </a:p>
          <a:p>
            <a:pPr algn="l">
              <a:lnSpc>
                <a:spcPts val="3500"/>
              </a:lnSpc>
            </a:pPr>
            <a:r>
              <a:rPr lang="en-US" sz="2500">
                <a:solidFill>
                  <a:srgbClr val="000000"/>
                </a:solidFill>
                <a:latin typeface="Arial"/>
                <a:ea typeface="Arial"/>
                <a:cs typeface="Arial"/>
                <a:sym typeface="Arial"/>
              </a:rPr>
              <a:t>Elizabeth Fry</a:t>
            </a:r>
          </a:p>
          <a:p>
            <a:pPr algn="l">
              <a:lnSpc>
                <a:spcPts val="3500"/>
              </a:lnSpc>
            </a:pPr>
            <a:r>
              <a:rPr lang="en-US" sz="2500">
                <a:solidFill>
                  <a:srgbClr val="000000"/>
                </a:solidFill>
                <a:latin typeface="Arial"/>
                <a:ea typeface="Arial"/>
                <a:cs typeface="Arial"/>
                <a:sym typeface="Arial"/>
              </a:rPr>
              <a:t>Florence Nightingale</a:t>
            </a:r>
          </a:p>
          <a:p>
            <a:pPr algn="l">
              <a:lnSpc>
                <a:spcPts val="3500"/>
              </a:lnSpc>
            </a:pPr>
            <a:r>
              <a:rPr lang="en-US" sz="2500">
                <a:solidFill>
                  <a:srgbClr val="000000"/>
                </a:solidFill>
                <a:latin typeface="Arial"/>
                <a:ea typeface="Arial"/>
                <a:cs typeface="Arial"/>
                <a:sym typeface="Arial"/>
              </a:rPr>
              <a:t>Mary Seacole</a:t>
            </a:r>
          </a:p>
          <a:p>
            <a:pPr algn="l">
              <a:lnSpc>
                <a:spcPts val="3500"/>
              </a:lnSpc>
            </a:pPr>
            <a:r>
              <a:rPr lang="en-US" sz="2500">
                <a:solidFill>
                  <a:srgbClr val="000000"/>
                </a:solidFill>
                <a:latin typeface="Arial"/>
                <a:ea typeface="Arial"/>
                <a:cs typeface="Arial"/>
                <a:sym typeface="Arial"/>
              </a:rPr>
              <a:t>Edwin Chadwick</a:t>
            </a:r>
          </a:p>
          <a:p>
            <a:pPr algn="l">
              <a:lnSpc>
                <a:spcPts val="3500"/>
              </a:lnSpc>
            </a:pPr>
            <a:r>
              <a:rPr lang="en-US" sz="2500">
                <a:solidFill>
                  <a:srgbClr val="000000"/>
                </a:solidFill>
                <a:latin typeface="Arial"/>
                <a:ea typeface="Arial"/>
                <a:cs typeface="Arial"/>
                <a:sym typeface="Arial"/>
              </a:rPr>
              <a:t>Sophia Jex-Blake</a:t>
            </a:r>
          </a:p>
          <a:p>
            <a:pPr algn="l">
              <a:lnSpc>
                <a:spcPts val="3500"/>
              </a:lnSpc>
            </a:pPr>
            <a:r>
              <a:rPr lang="en-US" sz="2500">
                <a:solidFill>
                  <a:srgbClr val="000000"/>
                </a:solidFill>
                <a:latin typeface="Arial"/>
                <a:ea typeface="Arial"/>
                <a:cs typeface="Arial"/>
                <a:sym typeface="Arial"/>
              </a:rPr>
              <a:t>Louis Pasteur</a:t>
            </a:r>
          </a:p>
          <a:p>
            <a:pPr algn="l">
              <a:lnSpc>
                <a:spcPts val="3500"/>
              </a:lnSpc>
            </a:pPr>
            <a:r>
              <a:rPr lang="en-US" sz="2500">
                <a:solidFill>
                  <a:srgbClr val="000000"/>
                </a:solidFill>
                <a:latin typeface="Arial"/>
                <a:ea typeface="Arial"/>
                <a:cs typeface="Arial"/>
                <a:sym typeface="Arial"/>
              </a:rPr>
              <a:t>Joseph Lister</a:t>
            </a:r>
          </a:p>
          <a:p>
            <a:pPr algn="l">
              <a:lnSpc>
                <a:spcPts val="3500"/>
              </a:lnSpc>
            </a:pPr>
            <a:r>
              <a:rPr lang="en-US" sz="2500">
                <a:solidFill>
                  <a:srgbClr val="000000"/>
                </a:solidFill>
                <a:latin typeface="Arial"/>
                <a:ea typeface="Arial"/>
                <a:cs typeface="Arial"/>
                <a:sym typeface="Arial"/>
              </a:rPr>
              <a:t>Robert Koch</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Introduction</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2111374"/>
            <a:ext cx="15609955" cy="5447665"/>
          </a:xfrm>
          <a:prstGeom prst="rect">
            <a:avLst/>
          </a:prstGeom>
        </p:spPr>
        <p:txBody>
          <a:bodyPr anchor="t" rtlCol="false" tIns="0" lIns="0" bIns="0" rIns="0">
            <a:spAutoFit/>
          </a:bodyPr>
          <a:lstStyle/>
          <a:p>
            <a:pPr algn="l" marL="0" indent="0" lvl="0">
              <a:lnSpc>
                <a:spcPts val="4759"/>
              </a:lnSpc>
              <a:spcBef>
                <a:spcPct val="0"/>
              </a:spcBef>
            </a:pPr>
            <a:r>
              <a:rPr lang="en-US" sz="3399" strike="noStrike" u="none">
                <a:solidFill>
                  <a:srgbClr val="000000"/>
                </a:solidFill>
                <a:latin typeface="Arial"/>
                <a:ea typeface="Arial"/>
                <a:cs typeface="Arial"/>
                <a:sym typeface="Arial"/>
              </a:rPr>
              <a:t>In the first half of the 18ᵗʰ Century, Britain was mainly an agricultural country. However, from 1750 onwards, this would change. Over the next 100 years, Britain became the first country to go through an Industrial Revolution: goods were now made in factories. Britain became the richest country in the world as well as experiencing social changes (in the way people lived). New towns and cities were established and by 1850 more than half the people of Britain were living in cities. These changes were partially caused by technological change, contributing to patterns of change in crime and punishment as well as health and medicine.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778877"/>
            <a:ext cx="18288000" cy="1024890"/>
          </a:xfrm>
          <a:prstGeom prst="rect">
            <a:avLst/>
          </a:prstGeom>
        </p:spPr>
        <p:txBody>
          <a:bodyPr anchor="t" rtlCol="false" tIns="0" lIns="0" bIns="0" rIns="0">
            <a:spAutoFit/>
          </a:bodyPr>
          <a:lstStyle/>
          <a:p>
            <a:pPr algn="ctr">
              <a:lnSpc>
                <a:spcPts val="7559"/>
              </a:lnSpc>
            </a:pPr>
            <a:r>
              <a:rPr lang="en-US" b="true" sz="5399" spc="242">
                <a:solidFill>
                  <a:srgbClr val="0F6FC6"/>
                </a:solidFill>
                <a:latin typeface="Arial Bold"/>
                <a:ea typeface="Arial Bold"/>
                <a:cs typeface="Arial Bold"/>
                <a:sym typeface="Arial Bold"/>
              </a:rPr>
              <a:t>16.1: TECHNOLOGICAL AND HISTORICAL CHANGE</a:t>
            </a:r>
          </a:p>
        </p:txBody>
      </p:sp>
      <p:sp>
        <p:nvSpPr>
          <p:cNvPr name="TextBox 5" id="5"/>
          <p:cNvSpPr txBox="true"/>
          <p:nvPr/>
        </p:nvSpPr>
        <p:spPr>
          <a:xfrm rot="0">
            <a:off x="351814" y="4058465"/>
            <a:ext cx="17584398" cy="805815"/>
          </a:xfrm>
          <a:prstGeom prst="rect">
            <a:avLst/>
          </a:prstGeom>
        </p:spPr>
        <p:txBody>
          <a:bodyPr anchor="t" rtlCol="false" tIns="0" lIns="0" bIns="0" rIns="0">
            <a:spAutoFit/>
          </a:bodyPr>
          <a:lstStyle/>
          <a:p>
            <a:pPr algn="ctr">
              <a:lnSpc>
                <a:spcPts val="6210"/>
              </a:lnSpc>
            </a:pPr>
            <a:r>
              <a:rPr lang="en-US" sz="5400" spc="1620">
                <a:solidFill>
                  <a:srgbClr val="FFFFFF"/>
                </a:solidFill>
                <a:latin typeface="Daydream"/>
                <a:ea typeface="Daydream"/>
                <a:cs typeface="Daydream"/>
                <a:sym typeface="Daydream"/>
              </a:rPr>
              <a:t>16.1: technological and historical change</a:t>
            </a:r>
          </a:p>
        </p:txBody>
      </p:sp>
      <p:sp>
        <p:nvSpPr>
          <p:cNvPr name="TextBox 6" id="6"/>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1750 to 1900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52475"/>
            <a:ext cx="15609955" cy="1336671"/>
          </a:xfrm>
          <a:prstGeom prst="rect">
            <a:avLst/>
          </a:prstGeom>
        </p:spPr>
        <p:txBody>
          <a:bodyPr anchor="t" rtlCol="false" tIns="0" lIns="0" bIns="0" rIns="0">
            <a:spAutoFit/>
          </a:bodyPr>
          <a:lstStyle/>
          <a:p>
            <a:pPr algn="l" marL="0" indent="0" lvl="0">
              <a:lnSpc>
                <a:spcPts val="9800"/>
              </a:lnSpc>
              <a:spcBef>
                <a:spcPct val="0"/>
              </a:spcBef>
            </a:pPr>
            <a:r>
              <a:rPr lang="en-US" b="true" sz="7000">
                <a:solidFill>
                  <a:srgbClr val="004AAD"/>
                </a:solidFill>
                <a:latin typeface="Arial Bold"/>
                <a:ea typeface="Arial Bold"/>
                <a:cs typeface="Arial Bold"/>
                <a:sym typeface="Arial Bold"/>
              </a:rPr>
              <a:t>Causes of the Industrial Revolution</a:t>
            </a:r>
          </a:p>
        </p:txBody>
      </p:sp>
      <p:sp>
        <p:nvSpPr>
          <p:cNvPr name="TextBox 9" id="9"/>
          <p:cNvSpPr txBox="true"/>
          <p:nvPr/>
        </p:nvSpPr>
        <p:spPr>
          <a:xfrm rot="0">
            <a:off x="1028700" y="2120899"/>
            <a:ext cx="7804977" cy="3781425"/>
          </a:xfrm>
          <a:prstGeom prst="rect">
            <a:avLst/>
          </a:prstGeom>
        </p:spPr>
        <p:txBody>
          <a:bodyPr anchor="t" rtlCol="false" tIns="0" lIns="0" bIns="0" rIns="0">
            <a:spAutoFit/>
          </a:bodyPr>
          <a:lstStyle/>
          <a:p>
            <a:pPr algn="l" marL="0" indent="0" lvl="0">
              <a:lnSpc>
                <a:spcPts val="4200"/>
              </a:lnSpc>
              <a:spcBef>
                <a:spcPct val="0"/>
              </a:spcBef>
            </a:pPr>
            <a:r>
              <a:rPr lang="en-US" sz="3000">
                <a:solidFill>
                  <a:srgbClr val="000000"/>
                </a:solidFill>
                <a:latin typeface="Arial"/>
                <a:ea typeface="Arial"/>
                <a:cs typeface="Arial"/>
                <a:sym typeface="Arial"/>
              </a:rPr>
              <a:t>There were many causes of the Industrial Revolution which began in Britain in the middle of the 18ᵗʰ Century. </a:t>
            </a:r>
            <a:r>
              <a:rPr lang="en-US" sz="3000">
                <a:solidFill>
                  <a:srgbClr val="000000"/>
                </a:solidFill>
                <a:latin typeface="Arial"/>
                <a:ea typeface="Arial"/>
                <a:cs typeface="Arial"/>
                <a:sym typeface="Arial"/>
              </a:rPr>
              <a:t>One of the most important causes was the invention of the steam engine. The steam engine contributed to huge historical change in the 18ᵗʰ and 19ᵗʰ centuries. </a:t>
            </a:r>
          </a:p>
        </p:txBody>
      </p:sp>
      <p:grpSp>
        <p:nvGrpSpPr>
          <p:cNvPr name="Group 10" id="10"/>
          <p:cNvGrpSpPr/>
          <p:nvPr/>
        </p:nvGrpSpPr>
        <p:grpSpPr>
          <a:xfrm rot="0">
            <a:off x="10075276" y="2244724"/>
            <a:ext cx="6563379" cy="7147384"/>
            <a:chOff x="0" y="0"/>
            <a:chExt cx="8751172" cy="9529846"/>
          </a:xfrm>
        </p:grpSpPr>
        <p:grpSp>
          <p:nvGrpSpPr>
            <p:cNvPr name="Group 11" id="11"/>
            <p:cNvGrpSpPr/>
            <p:nvPr/>
          </p:nvGrpSpPr>
          <p:grpSpPr>
            <a:xfrm rot="0">
              <a:off x="750157" y="1139479"/>
              <a:ext cx="7250887" cy="7250887"/>
              <a:chOff x="0" y="0"/>
              <a:chExt cx="250864" cy="250864"/>
            </a:xfrm>
          </p:grpSpPr>
          <p:sp>
            <p:nvSpPr>
              <p:cNvPr name="Freeform 12" id="12"/>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0000">
                  <a:alpha val="0"/>
                </a:srgbClr>
              </a:solidFill>
              <a:ln w="47625" cap="sq">
                <a:solidFill>
                  <a:srgbClr val="002448"/>
                </a:solidFill>
                <a:prstDash val="solid"/>
                <a:miter/>
              </a:ln>
            </p:spPr>
          </p:sp>
          <p:sp>
            <p:nvSpPr>
              <p:cNvPr name="TextBox 13" id="13"/>
              <p:cNvSpPr txBox="true"/>
              <p:nvPr/>
            </p:nvSpPr>
            <p:spPr>
              <a:xfrm>
                <a:off x="23519" y="-62206"/>
                <a:ext cx="203827" cy="289552"/>
              </a:xfrm>
              <a:prstGeom prst="rect">
                <a:avLst/>
              </a:prstGeom>
            </p:spPr>
            <p:txBody>
              <a:bodyPr anchor="ctr" rtlCol="false" tIns="50800" lIns="50800" bIns="50800" rIns="50800"/>
              <a:lstStyle/>
              <a:p>
                <a:pPr algn="ctr">
                  <a:lnSpc>
                    <a:spcPts val="2800"/>
                  </a:lnSpc>
                </a:pPr>
              </a:p>
            </p:txBody>
          </p:sp>
        </p:grpSp>
        <p:grpSp>
          <p:nvGrpSpPr>
            <p:cNvPr name="Group 14" id="14"/>
            <p:cNvGrpSpPr/>
            <p:nvPr/>
          </p:nvGrpSpPr>
          <p:grpSpPr>
            <a:xfrm rot="0">
              <a:off x="3236121" y="0"/>
              <a:ext cx="2278959" cy="2278959"/>
              <a:chOff x="0" y="0"/>
              <a:chExt cx="250864" cy="250864"/>
            </a:xfrm>
          </p:grpSpPr>
          <p:sp>
            <p:nvSpPr>
              <p:cNvPr name="Freeform 15" id="15"/>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16" id="16"/>
              <p:cNvSpPr txBox="true"/>
              <p:nvPr/>
            </p:nvSpPr>
            <p:spPr>
              <a:xfrm>
                <a:off x="23519" y="-62206"/>
                <a:ext cx="203827" cy="289552"/>
              </a:xfrm>
              <a:prstGeom prst="rect">
                <a:avLst/>
              </a:prstGeom>
            </p:spPr>
            <p:txBody>
              <a:bodyPr anchor="ctr" rtlCol="false" tIns="50800" lIns="50800" bIns="50800" rIns="50800"/>
              <a:lstStyle/>
              <a:p>
                <a:pPr algn="ctr">
                  <a:lnSpc>
                    <a:spcPts val="2800"/>
                  </a:lnSpc>
                </a:pPr>
                <a:r>
                  <a:rPr lang="en-US" b="true" sz="2000">
                    <a:solidFill>
                      <a:srgbClr val="FFFFFF"/>
                    </a:solidFill>
                    <a:latin typeface="Arial Bold"/>
                    <a:ea typeface="Arial Bold"/>
                    <a:cs typeface="Arial Bold"/>
                    <a:sym typeface="Arial Bold"/>
                  </a:rPr>
                  <a:t>Rising Population</a:t>
                </a:r>
              </a:p>
            </p:txBody>
          </p:sp>
        </p:grpSp>
        <p:grpSp>
          <p:nvGrpSpPr>
            <p:cNvPr name="Group 17" id="17"/>
            <p:cNvGrpSpPr/>
            <p:nvPr/>
          </p:nvGrpSpPr>
          <p:grpSpPr>
            <a:xfrm rot="0">
              <a:off x="6472213" y="1994234"/>
              <a:ext cx="2278959" cy="2278959"/>
              <a:chOff x="0" y="0"/>
              <a:chExt cx="250864" cy="250864"/>
            </a:xfrm>
          </p:grpSpPr>
          <p:sp>
            <p:nvSpPr>
              <p:cNvPr name="Freeform 18" id="18"/>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19" id="19"/>
              <p:cNvSpPr txBox="true"/>
              <p:nvPr/>
            </p:nvSpPr>
            <p:spPr>
              <a:xfrm>
                <a:off x="23519" y="-62206"/>
                <a:ext cx="203827" cy="289552"/>
              </a:xfrm>
              <a:prstGeom prst="rect">
                <a:avLst/>
              </a:prstGeom>
            </p:spPr>
            <p:txBody>
              <a:bodyPr anchor="ctr" rtlCol="false" tIns="50800" lIns="50800" bIns="50800" rIns="50800"/>
              <a:lstStyle/>
              <a:p>
                <a:pPr algn="ctr">
                  <a:lnSpc>
                    <a:spcPts val="2800"/>
                  </a:lnSpc>
                </a:pPr>
                <a:r>
                  <a:rPr lang="en-US" b="true" sz="2000">
                    <a:solidFill>
                      <a:srgbClr val="FFFFFF"/>
                    </a:solidFill>
                    <a:latin typeface="Arial Bold"/>
                    <a:ea typeface="Arial Bold"/>
                    <a:cs typeface="Arial Bold"/>
                    <a:sym typeface="Arial Bold"/>
                  </a:rPr>
                  <a:t>Profits from trade</a:t>
                </a:r>
              </a:p>
            </p:txBody>
          </p:sp>
        </p:grpSp>
        <p:grpSp>
          <p:nvGrpSpPr>
            <p:cNvPr name="Group 20" id="20"/>
            <p:cNvGrpSpPr/>
            <p:nvPr/>
          </p:nvGrpSpPr>
          <p:grpSpPr>
            <a:xfrm rot="0">
              <a:off x="6472213" y="5484434"/>
              <a:ext cx="2278959" cy="2278959"/>
              <a:chOff x="0" y="0"/>
              <a:chExt cx="250864" cy="250864"/>
            </a:xfrm>
          </p:grpSpPr>
          <p:sp>
            <p:nvSpPr>
              <p:cNvPr name="Freeform 21" id="21"/>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22" id="22"/>
              <p:cNvSpPr txBox="true"/>
              <p:nvPr/>
            </p:nvSpPr>
            <p:spPr>
              <a:xfrm>
                <a:off x="23519" y="-62206"/>
                <a:ext cx="203827" cy="289552"/>
              </a:xfrm>
              <a:prstGeom prst="rect">
                <a:avLst/>
              </a:prstGeom>
            </p:spPr>
            <p:txBody>
              <a:bodyPr anchor="ctr" rtlCol="false" tIns="50800" lIns="50800" bIns="50800" rIns="50800"/>
              <a:lstStyle/>
              <a:p>
                <a:pPr algn="ctr">
                  <a:lnSpc>
                    <a:spcPts val="2800"/>
                  </a:lnSpc>
                </a:pPr>
                <a:r>
                  <a:rPr lang="en-US" b="true" sz="2000">
                    <a:solidFill>
                      <a:srgbClr val="FFFFFF"/>
                    </a:solidFill>
                    <a:latin typeface="Arial Bold"/>
                    <a:ea typeface="Arial Bold"/>
                    <a:cs typeface="Arial Bold"/>
                    <a:sym typeface="Arial Bold"/>
                  </a:rPr>
                  <a:t>Agricultural Revolution</a:t>
                </a:r>
              </a:p>
            </p:txBody>
          </p:sp>
        </p:grpSp>
        <p:grpSp>
          <p:nvGrpSpPr>
            <p:cNvPr name="Group 23" id="23"/>
            <p:cNvGrpSpPr/>
            <p:nvPr/>
          </p:nvGrpSpPr>
          <p:grpSpPr>
            <a:xfrm rot="0">
              <a:off x="3236121" y="7250887"/>
              <a:ext cx="2278959" cy="2278959"/>
              <a:chOff x="0" y="0"/>
              <a:chExt cx="250864" cy="250864"/>
            </a:xfrm>
          </p:grpSpPr>
          <p:sp>
            <p:nvSpPr>
              <p:cNvPr name="Freeform 24" id="24"/>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25" id="25"/>
              <p:cNvSpPr txBox="true"/>
              <p:nvPr/>
            </p:nvSpPr>
            <p:spPr>
              <a:xfrm>
                <a:off x="23519" y="-43156"/>
                <a:ext cx="203827" cy="270502"/>
              </a:xfrm>
              <a:prstGeom prst="rect">
                <a:avLst/>
              </a:prstGeom>
            </p:spPr>
            <p:txBody>
              <a:bodyPr anchor="ctr" rtlCol="false" tIns="50800" lIns="50800" bIns="50800" rIns="50800"/>
              <a:lstStyle/>
              <a:p>
                <a:pPr algn="ctr">
                  <a:lnSpc>
                    <a:spcPts val="2100"/>
                  </a:lnSpc>
                </a:pPr>
                <a:r>
                  <a:rPr lang="en-US" b="true" sz="1500">
                    <a:solidFill>
                      <a:srgbClr val="FFFFFF"/>
                    </a:solidFill>
                    <a:latin typeface="Arial Bold"/>
                    <a:ea typeface="Arial Bold"/>
                    <a:cs typeface="Arial Bold"/>
                    <a:sym typeface="Arial Bold"/>
                  </a:rPr>
                  <a:t>Manufacturing Inventions</a:t>
                </a:r>
              </a:p>
            </p:txBody>
          </p:sp>
        </p:grpSp>
        <p:grpSp>
          <p:nvGrpSpPr>
            <p:cNvPr name="Group 26" id="26"/>
            <p:cNvGrpSpPr/>
            <p:nvPr/>
          </p:nvGrpSpPr>
          <p:grpSpPr>
            <a:xfrm rot="0">
              <a:off x="55419" y="5484434"/>
              <a:ext cx="2278959" cy="2278959"/>
              <a:chOff x="0" y="0"/>
              <a:chExt cx="250864" cy="250864"/>
            </a:xfrm>
          </p:grpSpPr>
          <p:sp>
            <p:nvSpPr>
              <p:cNvPr name="Freeform 27" id="27"/>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28" id="28"/>
              <p:cNvSpPr txBox="true"/>
              <p:nvPr/>
            </p:nvSpPr>
            <p:spPr>
              <a:xfrm>
                <a:off x="23519" y="-62206"/>
                <a:ext cx="203827" cy="289552"/>
              </a:xfrm>
              <a:prstGeom prst="rect">
                <a:avLst/>
              </a:prstGeom>
            </p:spPr>
            <p:txBody>
              <a:bodyPr anchor="ctr" rtlCol="false" tIns="50800" lIns="50800" bIns="50800" rIns="50800"/>
              <a:lstStyle/>
              <a:p>
                <a:pPr algn="ctr">
                  <a:lnSpc>
                    <a:spcPts val="2800"/>
                  </a:lnSpc>
                </a:pPr>
                <a:r>
                  <a:rPr lang="en-US" b="true" sz="2000">
                    <a:solidFill>
                      <a:srgbClr val="FFFFFF"/>
                    </a:solidFill>
                    <a:latin typeface="Arial Bold"/>
                    <a:ea typeface="Arial Bold"/>
                    <a:cs typeface="Arial Bold"/>
                    <a:sym typeface="Arial Bold"/>
                  </a:rPr>
                  <a:t>Coal and Iron Ore</a:t>
                </a:r>
              </a:p>
            </p:txBody>
          </p:sp>
        </p:grpSp>
        <p:grpSp>
          <p:nvGrpSpPr>
            <p:cNvPr name="Group 29" id="29"/>
            <p:cNvGrpSpPr/>
            <p:nvPr/>
          </p:nvGrpSpPr>
          <p:grpSpPr>
            <a:xfrm rot="0">
              <a:off x="0" y="1994234"/>
              <a:ext cx="2278959" cy="2278959"/>
              <a:chOff x="0" y="0"/>
              <a:chExt cx="250864" cy="250864"/>
            </a:xfrm>
          </p:grpSpPr>
          <p:sp>
            <p:nvSpPr>
              <p:cNvPr name="Freeform 30" id="30"/>
              <p:cNvSpPr/>
              <p:nvPr/>
            </p:nvSpPr>
            <p:spPr>
              <a:xfrm flipH="false" flipV="false" rot="0">
                <a:off x="0" y="0"/>
                <a:ext cx="250864" cy="250864"/>
              </a:xfrm>
              <a:custGeom>
                <a:avLst/>
                <a:gdLst/>
                <a:ahLst/>
                <a:cxnLst/>
                <a:rect r="r" b="b" t="t" l="l"/>
                <a:pathLst>
                  <a:path h="250864" w="250864">
                    <a:moveTo>
                      <a:pt x="125432" y="0"/>
                    </a:moveTo>
                    <a:cubicBezTo>
                      <a:pt x="56158" y="0"/>
                      <a:pt x="0" y="56158"/>
                      <a:pt x="0" y="125432"/>
                    </a:cubicBezTo>
                    <a:cubicBezTo>
                      <a:pt x="0" y="194706"/>
                      <a:pt x="56158" y="250864"/>
                      <a:pt x="125432" y="250864"/>
                    </a:cubicBezTo>
                    <a:cubicBezTo>
                      <a:pt x="194706" y="250864"/>
                      <a:pt x="250864" y="194706"/>
                      <a:pt x="250864" y="125432"/>
                    </a:cubicBezTo>
                    <a:cubicBezTo>
                      <a:pt x="250864" y="56158"/>
                      <a:pt x="194706" y="0"/>
                      <a:pt x="125432" y="0"/>
                    </a:cubicBezTo>
                    <a:close/>
                  </a:path>
                </a:pathLst>
              </a:custGeom>
              <a:solidFill>
                <a:srgbClr val="0070C0"/>
              </a:solidFill>
            </p:spPr>
          </p:sp>
          <p:sp>
            <p:nvSpPr>
              <p:cNvPr name="TextBox 31" id="31"/>
              <p:cNvSpPr txBox="true"/>
              <p:nvPr/>
            </p:nvSpPr>
            <p:spPr>
              <a:xfrm>
                <a:off x="23519" y="-62206"/>
                <a:ext cx="203827" cy="289552"/>
              </a:xfrm>
              <a:prstGeom prst="rect">
                <a:avLst/>
              </a:prstGeom>
            </p:spPr>
            <p:txBody>
              <a:bodyPr anchor="ctr" rtlCol="false" tIns="50800" lIns="50800" bIns="50800" rIns="50800"/>
              <a:lstStyle/>
              <a:p>
                <a:pPr algn="ctr">
                  <a:lnSpc>
                    <a:spcPts val="2800"/>
                  </a:lnSpc>
                </a:pPr>
                <a:r>
                  <a:rPr lang="en-US" b="true" sz="2000">
                    <a:solidFill>
                      <a:srgbClr val="FFFFFF"/>
                    </a:solidFill>
                    <a:latin typeface="Arial Bold"/>
                    <a:ea typeface="Arial Bold"/>
                    <a:cs typeface="Arial Bold"/>
                    <a:sym typeface="Arial Bold"/>
                  </a:rPr>
                  <a:t>Transport Revolution</a:t>
                </a:r>
              </a:p>
            </p:txBody>
          </p:sp>
        </p:grpSp>
      </p:grpSp>
      <p:sp>
        <p:nvSpPr>
          <p:cNvPr name="TextBox 32" id="32"/>
          <p:cNvSpPr txBox="true"/>
          <p:nvPr/>
        </p:nvSpPr>
        <p:spPr>
          <a:xfrm rot="0">
            <a:off x="1028700" y="9794295"/>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2"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www.gilleducation.ie/"/>
              </a:rPr>
              <a:t>Gill Education</a:t>
            </a:r>
            <a:r>
              <a:rPr lang="en-US" sz="1800">
                <a:solidFill>
                  <a:srgbClr val="000000"/>
                </a:solidFill>
                <a:latin typeface="Arial"/>
                <a:ea typeface="Arial"/>
                <a:cs typeface="Arial"/>
                <a:sym typeface="Arial"/>
              </a:rPr>
              <a:t>)</a:t>
            </a:r>
          </a:p>
        </p:txBody>
      </p:sp>
      <p:grpSp>
        <p:nvGrpSpPr>
          <p:cNvPr name="Group 33" id="33"/>
          <p:cNvGrpSpPr/>
          <p:nvPr/>
        </p:nvGrpSpPr>
        <p:grpSpPr>
          <a:xfrm rot="0">
            <a:off x="11383909" y="9739685"/>
            <a:ext cx="5555351" cy="530224"/>
            <a:chOff x="0" y="0"/>
            <a:chExt cx="7407135" cy="706965"/>
          </a:xfrm>
        </p:grpSpPr>
        <p:sp>
          <p:nvSpPr>
            <p:cNvPr name="Freeform 34" id="3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5" id="3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6" id="3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7" id="3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38" id="3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39" id="3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9716165" y="1512184"/>
            <a:ext cx="7211665" cy="7262631"/>
          </a:xfrm>
          <a:custGeom>
            <a:avLst/>
            <a:gdLst/>
            <a:ahLst/>
            <a:cxnLst/>
            <a:rect r="r" b="b" t="t" l="l"/>
            <a:pathLst>
              <a:path h="7262631" w="7211665">
                <a:moveTo>
                  <a:pt x="0" y="0"/>
                </a:moveTo>
                <a:lnTo>
                  <a:pt x="7211665" y="0"/>
                </a:lnTo>
                <a:lnTo>
                  <a:pt x="7211665" y="7262632"/>
                </a:lnTo>
                <a:lnTo>
                  <a:pt x="0" y="7262632"/>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Steam Power</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10" id="10"/>
          <p:cNvSpPr txBox="true"/>
          <p:nvPr/>
        </p:nvSpPr>
        <p:spPr>
          <a:xfrm rot="0">
            <a:off x="1028700" y="2120899"/>
            <a:ext cx="835599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steam engine was the </a:t>
            </a:r>
            <a:r>
              <a:rPr lang="en-US" sz="3000" b="true">
                <a:solidFill>
                  <a:srgbClr val="000000"/>
                </a:solidFill>
                <a:latin typeface="Arial Bold"/>
                <a:ea typeface="Arial Bold"/>
                <a:cs typeface="Arial Bold"/>
                <a:sym typeface="Arial Bold"/>
              </a:rPr>
              <a:t>most important invention</a:t>
            </a:r>
            <a:r>
              <a:rPr lang="en-US" sz="3000">
                <a:solidFill>
                  <a:srgbClr val="000000"/>
                </a:solidFill>
                <a:latin typeface="Arial"/>
                <a:ea typeface="Arial"/>
                <a:cs typeface="Arial"/>
                <a:sym typeface="Arial"/>
              </a:rPr>
              <a:t> of the Industrial Revolution. Steam engines built by </a:t>
            </a:r>
            <a:r>
              <a:rPr lang="en-US" sz="3000" b="true">
                <a:solidFill>
                  <a:srgbClr val="000000"/>
                </a:solidFill>
                <a:latin typeface="Arial Bold"/>
                <a:ea typeface="Arial Bold"/>
                <a:cs typeface="Arial Bold"/>
                <a:sym typeface="Arial Bold"/>
              </a:rPr>
              <a:t>Thomas Newcomen</a:t>
            </a:r>
            <a:r>
              <a:rPr lang="en-US" sz="3000">
                <a:solidFill>
                  <a:srgbClr val="000000"/>
                </a:solidFill>
                <a:latin typeface="Arial"/>
                <a:ea typeface="Arial"/>
                <a:cs typeface="Arial"/>
                <a:sym typeface="Arial"/>
              </a:rPr>
              <a:t> were first used to pump water out of mines with </a:t>
            </a:r>
            <a:r>
              <a:rPr lang="en-US" sz="3000" b="true">
                <a:solidFill>
                  <a:srgbClr val="000000"/>
                </a:solidFill>
                <a:latin typeface="Arial Bold"/>
                <a:ea typeface="Arial Bold"/>
                <a:cs typeface="Arial Bold"/>
                <a:sym typeface="Arial Bold"/>
              </a:rPr>
              <a:t>James Watt </a:t>
            </a:r>
            <a:r>
              <a:rPr lang="en-US" sz="3000">
                <a:solidFill>
                  <a:srgbClr val="000000"/>
                </a:solidFill>
                <a:latin typeface="Arial"/>
                <a:ea typeface="Arial"/>
                <a:cs typeface="Arial"/>
                <a:sym typeface="Arial"/>
              </a:rPr>
              <a:t>making improvements to the early steam engines.</a:t>
            </a:r>
          </a:p>
          <a:p>
            <a:pPr algn="l">
              <a:lnSpc>
                <a:spcPts val="4200"/>
              </a:lnSpc>
            </a:pPr>
            <a:r>
              <a:rPr lang="en-US" sz="3000">
                <a:solidFill>
                  <a:srgbClr val="000000"/>
                </a:solidFill>
                <a:latin typeface="Arial"/>
                <a:ea typeface="Arial"/>
                <a:cs typeface="Arial"/>
                <a:sym typeface="Arial"/>
              </a:rPr>
              <a:t>His most important improvement was the addition of a </a:t>
            </a:r>
            <a:r>
              <a:rPr lang="en-US" b="true" sz="3000">
                <a:solidFill>
                  <a:srgbClr val="000000"/>
                </a:solidFill>
                <a:latin typeface="Arial Bold"/>
                <a:ea typeface="Arial Bold"/>
                <a:cs typeface="Arial Bold"/>
                <a:sym typeface="Arial Bold"/>
              </a:rPr>
              <a:t>flywheel</a:t>
            </a:r>
            <a:r>
              <a:rPr lang="en-US" sz="3000">
                <a:solidFill>
                  <a:srgbClr val="000000"/>
                </a:solidFill>
                <a:latin typeface="Arial"/>
                <a:ea typeface="Arial"/>
                <a:cs typeface="Arial"/>
                <a:sym typeface="Arial"/>
              </a:rPr>
              <a:t>. The old steam engines had only an up-and-down motion (movement). Watt’s engine had a </a:t>
            </a:r>
            <a:r>
              <a:rPr lang="en-US" b="true" sz="3000">
                <a:solidFill>
                  <a:srgbClr val="000000"/>
                </a:solidFill>
                <a:latin typeface="Arial Bold"/>
                <a:ea typeface="Arial Bold"/>
                <a:cs typeface="Arial Bold"/>
                <a:sym typeface="Arial Bold"/>
              </a:rPr>
              <a:t>rotary (turning) motion</a:t>
            </a:r>
            <a:r>
              <a:rPr lang="en-US" sz="3000">
                <a:solidFill>
                  <a:srgbClr val="000000"/>
                </a:solidFill>
                <a:latin typeface="Arial"/>
                <a:ea typeface="Arial"/>
                <a:cs typeface="Arial"/>
                <a:sym typeface="Arial"/>
              </a:rPr>
              <a:t>. Now steam engines could be used to power other machines, allowing steam engines to power factories. </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
        <p:nvSpPr>
          <p:cNvPr name="TextBox 18" id="18"/>
          <p:cNvSpPr txBox="true"/>
          <p:nvPr/>
        </p:nvSpPr>
        <p:spPr>
          <a:xfrm rot="0">
            <a:off x="1028700" y="9794295"/>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13"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14"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15" tooltip="https://www.gilleducation.ie/"/>
              </a:rPr>
              <a:t>Gill Education</a:t>
            </a:r>
            <a:r>
              <a:rPr lang="en-US" sz="1800">
                <a:solidFill>
                  <a:srgbClr val="000000"/>
                </a:solidFill>
                <a:latin typeface="Arial"/>
                <a:ea typeface="Arial"/>
                <a:cs typeface="Arial"/>
                <a:sym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28700" y="5368924"/>
            <a:ext cx="6026335" cy="4356386"/>
          </a:xfrm>
          <a:custGeom>
            <a:avLst/>
            <a:gdLst/>
            <a:ahLst/>
            <a:cxnLst/>
            <a:rect r="r" b="b" t="t" l="l"/>
            <a:pathLst>
              <a:path h="4356386" w="6026335">
                <a:moveTo>
                  <a:pt x="0" y="0"/>
                </a:moveTo>
                <a:lnTo>
                  <a:pt x="6026335" y="0"/>
                </a:lnTo>
                <a:lnTo>
                  <a:pt x="6026335" y="4356387"/>
                </a:lnTo>
                <a:lnTo>
                  <a:pt x="0" y="4356387"/>
                </a:lnTo>
                <a:lnTo>
                  <a:pt x="0" y="0"/>
                </a:lnTo>
                <a:close/>
              </a:path>
            </a:pathLst>
          </a:custGeom>
          <a:blipFill>
            <a:blip r:embed="rId2"/>
            <a:stretch>
              <a:fillRect l="0" t="0" r="0" b="0"/>
            </a:stretch>
          </a:blipFill>
        </p:spPr>
      </p:sp>
      <p:sp>
        <p:nvSpPr>
          <p:cNvPr name="Freeform 7" id="7"/>
          <p:cNvSpPr/>
          <p:nvPr/>
        </p:nvSpPr>
        <p:spPr>
          <a:xfrm flipH="false" flipV="false" rot="0">
            <a:off x="9244262" y="5368924"/>
            <a:ext cx="7394393" cy="4356386"/>
          </a:xfrm>
          <a:custGeom>
            <a:avLst/>
            <a:gdLst/>
            <a:ahLst/>
            <a:cxnLst/>
            <a:rect r="r" b="b" t="t" l="l"/>
            <a:pathLst>
              <a:path h="4356386" w="7394393">
                <a:moveTo>
                  <a:pt x="0" y="0"/>
                </a:moveTo>
                <a:lnTo>
                  <a:pt x="7394393" y="0"/>
                </a:lnTo>
                <a:lnTo>
                  <a:pt x="7394393" y="4356387"/>
                </a:lnTo>
                <a:lnTo>
                  <a:pt x="0" y="4356387"/>
                </a:lnTo>
                <a:lnTo>
                  <a:pt x="0" y="0"/>
                </a:lnTo>
                <a:close/>
              </a:path>
            </a:pathLst>
          </a:custGeom>
          <a:blipFill>
            <a:blip r:embed="rId3"/>
            <a:stretch>
              <a:fillRect l="0" t="0" r="0" b="0"/>
            </a:stretch>
          </a:blipFill>
        </p:spPr>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10" id="10"/>
          <p:cNvSpPr txBox="true"/>
          <p:nvPr/>
        </p:nvSpPr>
        <p:spPr>
          <a:xfrm rot="0">
            <a:off x="1028700" y="790575"/>
            <a:ext cx="15609955" cy="1152525"/>
          </a:xfrm>
          <a:prstGeom prst="rect">
            <a:avLst/>
          </a:prstGeom>
        </p:spPr>
        <p:txBody>
          <a:bodyPr anchor="t" rtlCol="false" tIns="0" lIns="0" bIns="0" rIns="0">
            <a:spAutoFit/>
          </a:bodyPr>
          <a:lstStyle/>
          <a:p>
            <a:pPr algn="l" marL="0" indent="0" lvl="0">
              <a:lnSpc>
                <a:spcPts val="8400"/>
              </a:lnSpc>
              <a:spcBef>
                <a:spcPct val="0"/>
              </a:spcBef>
            </a:pPr>
            <a:r>
              <a:rPr lang="en-US" b="true" sz="6000">
                <a:solidFill>
                  <a:srgbClr val="004AAD"/>
                </a:solidFill>
                <a:latin typeface="Arial Bold"/>
                <a:ea typeface="Arial Bold"/>
                <a:cs typeface="Arial Bold"/>
                <a:sym typeface="Arial Bold"/>
              </a:rPr>
              <a:t>Domestic Industry to the Factory System</a:t>
            </a:r>
          </a:p>
        </p:txBody>
      </p:sp>
      <p:sp>
        <p:nvSpPr>
          <p:cNvPr name="TextBox 11" id="11"/>
          <p:cNvSpPr txBox="true"/>
          <p:nvPr/>
        </p:nvSpPr>
        <p:spPr>
          <a:xfrm rot="0">
            <a:off x="1028700" y="2120899"/>
            <a:ext cx="15609955" cy="3248025"/>
          </a:xfrm>
          <a:prstGeom prst="rect">
            <a:avLst/>
          </a:prstGeom>
        </p:spPr>
        <p:txBody>
          <a:bodyPr anchor="t" rtlCol="false" tIns="0" lIns="0" bIns="0" rIns="0">
            <a:spAutoFit/>
          </a:bodyPr>
          <a:lstStyle/>
          <a:p>
            <a:pPr algn="l" marL="0" indent="0" lvl="0">
              <a:lnSpc>
                <a:spcPts val="4200"/>
              </a:lnSpc>
              <a:spcBef>
                <a:spcPct val="0"/>
              </a:spcBef>
            </a:pPr>
            <a:r>
              <a:rPr lang="en-US" sz="3000">
                <a:solidFill>
                  <a:srgbClr val="000000"/>
                </a:solidFill>
                <a:latin typeface="Arial"/>
                <a:ea typeface="Arial"/>
                <a:cs typeface="Arial"/>
                <a:sym typeface="Arial"/>
              </a:rPr>
              <a:t>The steam engine was used to power new inventions for making thread and cloth, such as Crompton’s spinning mule or Cartwright’s power loom. </a:t>
            </a:r>
            <a:r>
              <a:rPr lang="en-US" sz="3000">
                <a:solidFill>
                  <a:srgbClr val="000000"/>
                </a:solidFill>
                <a:latin typeface="Arial"/>
                <a:ea typeface="Arial"/>
                <a:cs typeface="Arial"/>
                <a:sym typeface="Arial"/>
              </a:rPr>
              <a:t>These inventions speeded up the manufacture of cloth. The new machines were also bigger than the old spinning wheel and hand loom and were powered by water wheels (and later by steam engines). This meant that they could only be used in mills and factories rather than houses. This led to the growth of factories in cities in Britain.</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
        <p:nvSpPr>
          <p:cNvPr name="TextBox 19" id="19"/>
          <p:cNvSpPr txBox="true"/>
          <p:nvPr/>
        </p:nvSpPr>
        <p:spPr>
          <a:xfrm rot="0">
            <a:off x="1028700" y="9794295"/>
            <a:ext cx="12293356"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Making History, 2nd Edition by </a:t>
            </a:r>
            <a:r>
              <a:rPr lang="en-US" sz="1800" u="sng">
                <a:solidFill>
                  <a:srgbClr val="000000"/>
                </a:solidFill>
                <a:latin typeface="Arial"/>
                <a:ea typeface="Arial"/>
                <a:cs typeface="Arial"/>
                <a:sym typeface="Arial"/>
                <a:hlinkClick r:id="rId14" tooltip="https://twitter.com/MsStacyS"/>
              </a:rPr>
              <a:t>Stacy Stout</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15" tooltip="https://twitter.com/histforall"/>
              </a:rPr>
              <a:t>Dermot Lucey</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16" tooltip="https://www.gilleducation.ie/"/>
              </a:rPr>
              <a:t>Gill Education</a:t>
            </a:r>
            <a:r>
              <a:rPr lang="en-US" sz="1800">
                <a:solidFill>
                  <a:srgbClr val="000000"/>
                </a:solidFill>
                <a:latin typeface="Arial"/>
                <a:ea typeface="Arial"/>
                <a:cs typeface="Arial"/>
                <a:sym typeface="Arial"/>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Sixteen: The Industrial Revolution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marL="0" indent="0" lvl="0">
              <a:lnSpc>
                <a:spcPts val="11200"/>
              </a:lnSpc>
              <a:spcBef>
                <a:spcPct val="0"/>
              </a:spcBef>
            </a:pPr>
            <a:r>
              <a:rPr lang="en-US" b="true" sz="8000">
                <a:solidFill>
                  <a:srgbClr val="004AAD"/>
                </a:solidFill>
                <a:latin typeface="Arial Bold"/>
                <a:ea typeface="Arial Bold"/>
                <a:cs typeface="Arial Bold"/>
                <a:sym typeface="Arial Bold"/>
              </a:rPr>
              <a:t>Railways</a:t>
            </a:r>
          </a:p>
        </p:txBody>
      </p:sp>
      <p:sp>
        <p:nvSpPr>
          <p:cNvPr name="TextBox 9" id="9"/>
          <p:cNvSpPr txBox="true"/>
          <p:nvPr/>
        </p:nvSpPr>
        <p:spPr>
          <a:xfrm rot="0">
            <a:off x="1028700" y="2120899"/>
            <a:ext cx="15609955" cy="3781425"/>
          </a:xfrm>
          <a:prstGeom prst="rect">
            <a:avLst/>
          </a:prstGeom>
        </p:spPr>
        <p:txBody>
          <a:bodyPr anchor="t" rtlCol="false" tIns="0" lIns="0" bIns="0" rIns="0">
            <a:spAutoFit/>
          </a:bodyPr>
          <a:lstStyle/>
          <a:p>
            <a:pPr algn="l" marL="0" indent="0" lvl="0">
              <a:lnSpc>
                <a:spcPts val="4200"/>
              </a:lnSpc>
              <a:spcBef>
                <a:spcPct val="0"/>
              </a:spcBef>
            </a:pPr>
            <a:r>
              <a:rPr lang="en-US" sz="3000">
                <a:solidFill>
                  <a:srgbClr val="000000"/>
                </a:solidFill>
                <a:latin typeface="Arial"/>
                <a:ea typeface="Arial"/>
                <a:cs typeface="Arial"/>
                <a:sym typeface="Arial"/>
              </a:rPr>
              <a:t>The invention of the steam engine speeded up the </a:t>
            </a:r>
            <a:r>
              <a:rPr lang="en-US" b="true" sz="3000">
                <a:solidFill>
                  <a:srgbClr val="000000"/>
                </a:solidFill>
                <a:latin typeface="Arial Bold"/>
                <a:ea typeface="Arial Bold"/>
                <a:cs typeface="Arial Bold"/>
                <a:sym typeface="Arial Bold"/>
              </a:rPr>
              <a:t>transport revolution</a:t>
            </a:r>
            <a:r>
              <a:rPr lang="en-US" sz="3000">
                <a:solidFill>
                  <a:srgbClr val="000000"/>
                </a:solidFill>
                <a:latin typeface="Arial"/>
                <a:ea typeface="Arial"/>
                <a:cs typeface="Arial"/>
                <a:sym typeface="Arial"/>
              </a:rPr>
              <a:t>. Britain depended on </a:t>
            </a:r>
            <a:r>
              <a:rPr lang="en-US" b="true" sz="3000">
                <a:solidFill>
                  <a:srgbClr val="000000"/>
                </a:solidFill>
                <a:latin typeface="Arial Bold"/>
                <a:ea typeface="Arial Bold"/>
                <a:cs typeface="Arial Bold"/>
                <a:sym typeface="Arial Bold"/>
              </a:rPr>
              <a:t>carts</a:t>
            </a:r>
            <a:r>
              <a:rPr lang="en-US" sz="3000">
                <a:solidFill>
                  <a:srgbClr val="000000"/>
                </a:solidFill>
                <a:latin typeface="Arial"/>
                <a:ea typeface="Arial"/>
                <a:cs typeface="Arial"/>
                <a:sym typeface="Arial"/>
              </a:rPr>
              <a:t> and </a:t>
            </a:r>
            <a:r>
              <a:rPr lang="en-US" b="true" sz="3000">
                <a:solidFill>
                  <a:srgbClr val="000000"/>
                </a:solidFill>
                <a:latin typeface="Arial Bold"/>
                <a:ea typeface="Arial Bold"/>
                <a:cs typeface="Arial Bold"/>
                <a:sym typeface="Arial Bold"/>
              </a:rPr>
              <a:t>canals</a:t>
            </a:r>
            <a:r>
              <a:rPr lang="en-US" sz="3000">
                <a:solidFill>
                  <a:srgbClr val="000000"/>
                </a:solidFill>
                <a:latin typeface="Arial"/>
                <a:ea typeface="Arial"/>
                <a:cs typeface="Arial"/>
                <a:sym typeface="Arial"/>
              </a:rPr>
              <a:t> for transporting goods; the development of the railways changed all that. The first </a:t>
            </a:r>
            <a:r>
              <a:rPr lang="en-US" b="true" sz="3000">
                <a:solidFill>
                  <a:srgbClr val="000000"/>
                </a:solidFill>
                <a:latin typeface="Arial Bold"/>
                <a:ea typeface="Arial Bold"/>
                <a:cs typeface="Arial Bold"/>
                <a:sym typeface="Arial Bold"/>
              </a:rPr>
              <a:t>railways</a:t>
            </a:r>
            <a:r>
              <a:rPr lang="en-US" sz="3000">
                <a:solidFill>
                  <a:srgbClr val="000000"/>
                </a:solidFill>
                <a:latin typeface="Arial"/>
                <a:ea typeface="Arial"/>
                <a:cs typeface="Arial"/>
                <a:sym typeface="Arial"/>
              </a:rPr>
              <a:t> were built to haul coal from coal mines but these railroads used </a:t>
            </a:r>
            <a:r>
              <a:rPr lang="en-US" b="true" sz="3000">
                <a:solidFill>
                  <a:srgbClr val="000000"/>
                </a:solidFill>
                <a:latin typeface="Arial Bold"/>
                <a:ea typeface="Arial Bold"/>
                <a:cs typeface="Arial Bold"/>
                <a:sym typeface="Arial Bold"/>
              </a:rPr>
              <a:t>huge stationary steam</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engines</a:t>
            </a:r>
            <a:r>
              <a:rPr lang="en-US" sz="3000">
                <a:solidFill>
                  <a:srgbClr val="000000"/>
                </a:solidFill>
                <a:latin typeface="Arial"/>
                <a:ea typeface="Arial"/>
                <a:cs typeface="Arial"/>
                <a:sym typeface="Arial"/>
              </a:rPr>
              <a:t>. When </a:t>
            </a:r>
            <a:r>
              <a:rPr lang="en-US" b="true" sz="3000">
                <a:solidFill>
                  <a:srgbClr val="000000"/>
                </a:solidFill>
                <a:latin typeface="Arial Bold"/>
                <a:ea typeface="Arial Bold"/>
                <a:cs typeface="Arial Bold"/>
                <a:sym typeface="Arial Bold"/>
              </a:rPr>
              <a:t>Richard</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Trevithick</a:t>
            </a:r>
            <a:r>
              <a:rPr lang="en-US" sz="3000">
                <a:solidFill>
                  <a:srgbClr val="000000"/>
                </a:solidFill>
                <a:latin typeface="Arial"/>
                <a:ea typeface="Arial"/>
                <a:cs typeface="Arial"/>
                <a:sym typeface="Arial"/>
              </a:rPr>
              <a:t> designed a small engine on wheels, the </a:t>
            </a:r>
            <a:r>
              <a:rPr lang="en-US" b="true" sz="3000">
                <a:solidFill>
                  <a:srgbClr val="000000"/>
                </a:solidFill>
                <a:latin typeface="Arial Bold"/>
                <a:ea typeface="Arial Bold"/>
                <a:cs typeface="Arial Bold"/>
                <a:sym typeface="Arial Bold"/>
              </a:rPr>
              <a:t>Railways</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Age</a:t>
            </a:r>
            <a:r>
              <a:rPr lang="en-US" sz="3000">
                <a:solidFill>
                  <a:srgbClr val="000000"/>
                </a:solidFill>
                <a:latin typeface="Arial"/>
                <a:ea typeface="Arial"/>
                <a:cs typeface="Arial"/>
                <a:sym typeface="Arial"/>
              </a:rPr>
              <a:t> had begun. In </a:t>
            </a:r>
            <a:r>
              <a:rPr lang="en-US" b="true" sz="3000">
                <a:solidFill>
                  <a:srgbClr val="000000"/>
                </a:solidFill>
                <a:latin typeface="Arial Bold"/>
                <a:ea typeface="Arial Bold"/>
                <a:cs typeface="Arial Bold"/>
                <a:sym typeface="Arial Bold"/>
              </a:rPr>
              <a:t>1825</a:t>
            </a:r>
            <a:r>
              <a:rPr lang="en-US" sz="3000">
                <a:solidFill>
                  <a:srgbClr val="000000"/>
                </a:solidFill>
                <a:latin typeface="Arial"/>
                <a:ea typeface="Arial"/>
                <a:cs typeface="Arial"/>
                <a:sym typeface="Arial"/>
              </a:rPr>
              <a:t>, the </a:t>
            </a:r>
            <a:r>
              <a:rPr lang="en-US" b="true" sz="3000">
                <a:solidFill>
                  <a:srgbClr val="000000"/>
                </a:solidFill>
                <a:latin typeface="Arial Bold"/>
                <a:ea typeface="Arial Bold"/>
                <a:cs typeface="Arial Bold"/>
                <a:sym typeface="Arial Bold"/>
              </a:rPr>
              <a:t>first goods train ran</a:t>
            </a:r>
            <a:r>
              <a:rPr lang="en-US" sz="3000">
                <a:solidFill>
                  <a:srgbClr val="000000"/>
                </a:solidFill>
                <a:latin typeface="Arial"/>
                <a:ea typeface="Arial"/>
                <a:cs typeface="Arial"/>
                <a:sym typeface="Arial"/>
              </a:rPr>
              <a:t> between </a:t>
            </a:r>
            <a:r>
              <a:rPr lang="en-US" b="true" sz="3000">
                <a:solidFill>
                  <a:srgbClr val="000000"/>
                </a:solidFill>
                <a:latin typeface="Arial Bold"/>
                <a:ea typeface="Arial Bold"/>
                <a:cs typeface="Arial Bold"/>
                <a:sym typeface="Arial Bold"/>
              </a:rPr>
              <a:t>Stockton</a:t>
            </a:r>
            <a:r>
              <a:rPr lang="en-US" sz="3000">
                <a:solidFill>
                  <a:srgbClr val="000000"/>
                </a:solidFill>
                <a:latin typeface="Arial"/>
                <a:ea typeface="Arial"/>
                <a:cs typeface="Arial"/>
                <a:sym typeface="Arial"/>
              </a:rPr>
              <a:t> and </a:t>
            </a:r>
            <a:r>
              <a:rPr lang="en-US" b="true" sz="3000">
                <a:solidFill>
                  <a:srgbClr val="000000"/>
                </a:solidFill>
                <a:latin typeface="Arial Bold"/>
                <a:ea typeface="Arial Bold"/>
                <a:cs typeface="Arial Bold"/>
                <a:sym typeface="Arial Bold"/>
              </a:rPr>
              <a:t>Darlington</a:t>
            </a:r>
            <a:r>
              <a:rPr lang="en-US" sz="3000">
                <a:solidFill>
                  <a:srgbClr val="000000"/>
                </a:solidFill>
                <a:latin typeface="Arial"/>
                <a:ea typeface="Arial"/>
                <a:cs typeface="Arial"/>
                <a:sym typeface="Arial"/>
              </a:rPr>
              <a:t>, built by </a:t>
            </a:r>
            <a:r>
              <a:rPr lang="en-US" b="true" sz="3000">
                <a:solidFill>
                  <a:srgbClr val="000000"/>
                </a:solidFill>
                <a:latin typeface="Arial Bold"/>
                <a:ea typeface="Arial Bold"/>
                <a:cs typeface="Arial Bold"/>
                <a:sym typeface="Arial Bold"/>
              </a:rPr>
              <a:t>George</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Stephenson</a:t>
            </a:r>
            <a:r>
              <a:rPr lang="en-US" sz="3000">
                <a:solidFill>
                  <a:srgbClr val="000000"/>
                </a:solidFill>
                <a:latin typeface="Arial"/>
                <a:ea typeface="Arial"/>
                <a:cs typeface="Arial"/>
                <a:sym typeface="Arial"/>
              </a:rPr>
              <a:t>. </a:t>
            </a:r>
            <a:r>
              <a:rPr lang="en-US" sz="3000">
                <a:solidFill>
                  <a:srgbClr val="000000"/>
                </a:solidFill>
                <a:latin typeface="Arial"/>
                <a:ea typeface="Arial"/>
                <a:cs typeface="Arial"/>
                <a:sym typeface="Arial"/>
              </a:rPr>
              <a:t>The </a:t>
            </a:r>
            <a:r>
              <a:rPr lang="en-US" b="true" sz="3000">
                <a:solidFill>
                  <a:srgbClr val="000000"/>
                </a:solidFill>
                <a:latin typeface="Arial Bold"/>
                <a:ea typeface="Arial Bold"/>
                <a:cs typeface="Arial Bold"/>
                <a:sym typeface="Arial Bold"/>
              </a:rPr>
              <a:t>first passenger line </a:t>
            </a:r>
            <a:r>
              <a:rPr lang="en-US" sz="3000">
                <a:solidFill>
                  <a:srgbClr val="000000"/>
                </a:solidFill>
                <a:latin typeface="Arial"/>
                <a:ea typeface="Arial"/>
                <a:cs typeface="Arial"/>
                <a:sym typeface="Arial"/>
              </a:rPr>
              <a:t>was </a:t>
            </a:r>
            <a:r>
              <a:rPr lang="en-US" sz="3000">
                <a:solidFill>
                  <a:srgbClr val="000000"/>
                </a:solidFill>
                <a:latin typeface="Arial"/>
                <a:ea typeface="Arial"/>
                <a:cs typeface="Arial"/>
                <a:sym typeface="Arial"/>
              </a:rPr>
              <a:t>built between </a:t>
            </a:r>
            <a:r>
              <a:rPr lang="en-US" b="true" sz="3000">
                <a:solidFill>
                  <a:srgbClr val="000000"/>
                </a:solidFill>
                <a:latin typeface="Arial Bold"/>
                <a:ea typeface="Arial Bold"/>
                <a:cs typeface="Arial Bold"/>
                <a:sym typeface="Arial Bold"/>
              </a:rPr>
              <a:t>Manchester</a:t>
            </a:r>
            <a:r>
              <a:rPr lang="en-US" sz="3000">
                <a:solidFill>
                  <a:srgbClr val="000000"/>
                </a:solidFill>
                <a:latin typeface="Arial"/>
                <a:ea typeface="Arial"/>
                <a:cs typeface="Arial"/>
                <a:sym typeface="Arial"/>
              </a:rPr>
              <a:t> and </a:t>
            </a:r>
            <a:r>
              <a:rPr lang="en-US" b="true" sz="3000">
                <a:solidFill>
                  <a:srgbClr val="000000"/>
                </a:solidFill>
                <a:latin typeface="Arial Bold"/>
                <a:ea typeface="Arial Bold"/>
                <a:cs typeface="Arial Bold"/>
                <a:sym typeface="Arial Bold"/>
              </a:rPr>
              <a:t>Liverpool</a:t>
            </a:r>
            <a:r>
              <a:rPr lang="en-US" sz="3000">
                <a:solidFill>
                  <a:srgbClr val="000000"/>
                </a:solidFill>
                <a:latin typeface="Arial"/>
                <a:ea typeface="Arial"/>
                <a:cs typeface="Arial"/>
                <a:sym typeface="Arial"/>
              </a:rPr>
              <a:t> – George and Robert Stephenson’s </a:t>
            </a:r>
            <a:r>
              <a:rPr lang="en-US" b="true" sz="3000">
                <a:solidFill>
                  <a:srgbClr val="000000"/>
                </a:solidFill>
                <a:latin typeface="Arial Bold"/>
                <a:ea typeface="Arial Bold"/>
                <a:cs typeface="Arial Bold"/>
                <a:sym typeface="Arial Bold"/>
              </a:rPr>
              <a:t>Rocket</a:t>
            </a:r>
            <a:r>
              <a:rPr lang="en-US" sz="3000">
                <a:solidFill>
                  <a:srgbClr val="000000"/>
                </a:solidFill>
                <a:latin typeface="Arial"/>
                <a:ea typeface="Arial"/>
                <a:cs typeface="Arial"/>
                <a:sym typeface="Arial"/>
              </a:rPr>
              <a:t> ran this line.</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DAFpq59rF-4</dc:identifier>
  <dcterms:modified xsi:type="dcterms:W3CDTF">2011-08-01T06:04:30Z</dcterms:modified>
  <cp:revision>1</cp:revision>
  <dc:title>Ch. 16 - The Industrial Revolution</dc:title>
</cp:coreProperties>
</file>